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0" r:id="rId4"/>
    <p:sldId id="291" r:id="rId5"/>
    <p:sldId id="261" r:id="rId6"/>
    <p:sldId id="286" r:id="rId7"/>
    <p:sldId id="294" r:id="rId8"/>
    <p:sldId id="262" r:id="rId9"/>
    <p:sldId id="263" r:id="rId10"/>
    <p:sldId id="287" r:id="rId11"/>
    <p:sldId id="264" r:id="rId12"/>
    <p:sldId id="288" r:id="rId13"/>
    <p:sldId id="289" r:id="rId14"/>
    <p:sldId id="268" r:id="rId15"/>
    <p:sldId id="269" r:id="rId16"/>
    <p:sldId id="270" r:id="rId17"/>
    <p:sldId id="271" r:id="rId18"/>
    <p:sldId id="267" r:id="rId19"/>
    <p:sldId id="27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73" autoAdjust="0"/>
  </p:normalViewPr>
  <p:slideViewPr>
    <p:cSldViewPr>
      <p:cViewPr varScale="1">
        <p:scale>
          <a:sx n="71" d="100"/>
          <a:sy n="71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EC8AD-D9F4-4C0B-B756-78EEB42D3ADC}" type="datetimeFigureOut">
              <a:rPr kumimoji="1" lang="ja-JP" altLang="en-US" smtClean="0"/>
              <a:pPr/>
              <a:t>2011/6/2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9D8A6-34EB-4CDE-A964-655B6747B64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F78C-DBAC-4F57-94E3-817120EBD4F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9D8A6-34EB-4CDE-A964-655B6747B64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2028-23DE-435E-B3BD-992BCBB6D611}" type="slidenum">
              <a:rPr lang="ja-JP" altLang="en-US" smtClean="0"/>
              <a:pPr/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2028-23DE-435E-B3BD-992BCBB6D611}" type="slidenum">
              <a:rPr lang="ja-JP" altLang="en-US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D2028-23DE-435E-B3BD-992BCBB6D611}" type="slidenum">
              <a:rPr lang="ja-JP" altLang="en-US" smtClean="0"/>
              <a:pPr/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75826-3A71-4461-9548-ACB26C5B08C6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F78C-DBAC-4F57-94E3-817120EBD4F0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948264" y="6355080"/>
            <a:ext cx="1738536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ja-JP" smtClean="0"/>
              <a:t>2011/6/2</a:t>
            </a:r>
            <a:endParaRPr lang="en-US" sz="1600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195736" y="6355080"/>
            <a:ext cx="4177632" cy="365760"/>
          </a:xfrm>
        </p:spPr>
        <p:txBody>
          <a:bodyPr/>
          <a:lstStyle/>
          <a:p>
            <a:r>
              <a:rPr kumimoji="0" lang="en-US" smtClean="0"/>
              <a:t>Hori et al., subauroral flow shear, SD2011 @Dartmouth College</a:t>
            </a:r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&lt;#&gt;</a:t>
            </a:fld>
            <a:endParaRPr kumimoji="0" 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Hori et al., subauroral flow shear, SD2011 @Dartmouth College</a:t>
            </a:r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&lt;#&gt;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Hori et al., subauroral flow shear, SD2011 @Dartmouth College</a:t>
            </a:r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&lt;#&gt;</a:t>
            </a:fld>
            <a:endParaRPr kumimoji="0" 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Hori et al., subauroral flow shear, SD2011 @Dartmouth College</a:t>
            </a:r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&lt;#&gt;</a:t>
            </a:fld>
            <a:endParaRPr kumimoji="0" 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altLang="ja-JP" smtClean="0"/>
              <a:t>2011/6/2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Hori et al., subauroral flow shear, SD2011 @Dartmouth College</a:t>
            </a:r>
            <a:endParaRPr kumimoji="0"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&lt;#&gt;</a:t>
            </a:fld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Hori et al., subauroral flow shear, SD2011 @Dartmouth College</a:t>
            </a:r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&lt;#&gt;</a:t>
            </a:fld>
            <a:endParaRPr kumimoji="0"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Hori et al., subauroral flow shear, SD2011 @Dartmouth College</a:t>
            </a:r>
            <a:endParaRPr kumimoji="0"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&lt;#&gt;</a:t>
            </a:fld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Hori et al., subauroral flow shear, SD2011 @Dartmouth College</a:t>
            </a:r>
            <a:endParaRPr kumimoji="0"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&lt;#&gt;</a:t>
            </a:fld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Hori et al., subauroral flow shear, SD2011 @Dartmouth College</a:t>
            </a:r>
            <a:endParaRPr kumimoji="0"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&lt;#&gt;</a:t>
            </a:fld>
            <a:endParaRPr kumimoji="0" 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Hori et al., subauroral flow shear, SD2011 @Dartmouth College</a:t>
            </a:r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&lt;#&gt;</a:t>
            </a:fld>
            <a:endParaRPr kumimoji="0" 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Hori et al., subauroral flow shear, SD2011 @Dartmouth College</a:t>
            </a:r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&lt;#&gt;</a:t>
            </a:fld>
            <a:endParaRPr kumimoji="0" 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7236296" y="6356350"/>
            <a:ext cx="145355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ja-JP" smtClean="0"/>
              <a:t>2011/6/2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1763688" y="6356350"/>
            <a:ext cx="5400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 smtClean="0">
                <a:solidFill>
                  <a:schemeClr val="tx2"/>
                </a:solidFill>
              </a:rPr>
              <a:t>Hori et al., subauroral flow shear, SD2011 @Dartmouth College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&lt;#&gt;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ri\Documents\work\presentations\SD_Workshop_2011_Dartmouth\Hori_subauroral_flowshear\sd_ksr_movie1_0810.wmv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KingSalmon_Rad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8543734" cy="273630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9200" y="3789040"/>
            <a:ext cx="6858000" cy="108776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Sub-</a:t>
            </a:r>
            <a:r>
              <a:rPr lang="en-US" altLang="ja-JP" sz="2800" dirty="0" err="1" smtClean="0"/>
              <a:t>auroral</a:t>
            </a:r>
            <a:r>
              <a:rPr lang="en-US" altLang="ja-JP" sz="2800" dirty="0" smtClean="0"/>
              <a:t> flow shear observed by King Salmon HF radar and </a:t>
            </a:r>
            <a:r>
              <a:rPr lang="en-US" altLang="ja-JP" sz="2800" dirty="0" err="1" smtClean="0"/>
              <a:t>RapidMAG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9200" y="5052251"/>
            <a:ext cx="6858000" cy="1040854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sz="3800" u="sng" dirty="0" smtClean="0"/>
              <a:t>T. Hori</a:t>
            </a:r>
            <a:r>
              <a:rPr lang="en-US" altLang="ja-JP" sz="3800" baseline="30000" dirty="0" smtClean="0"/>
              <a:t>1</a:t>
            </a:r>
            <a:r>
              <a:rPr lang="en-US" altLang="ja-JP" sz="3800" dirty="0" smtClean="0"/>
              <a:t>, T. Kikuchi</a:t>
            </a:r>
            <a:r>
              <a:rPr lang="en-US" altLang="ja-JP" sz="3800" baseline="30000" dirty="0" smtClean="0"/>
              <a:t>1</a:t>
            </a:r>
            <a:r>
              <a:rPr lang="en-US" altLang="ja-JP" sz="3800" dirty="0" smtClean="0"/>
              <a:t>, Y. Tsuji</a:t>
            </a:r>
            <a:r>
              <a:rPr lang="en-US" altLang="ja-JP" sz="3800" baseline="30000" dirty="0" smtClean="0"/>
              <a:t>1</a:t>
            </a:r>
            <a:r>
              <a:rPr lang="en-US" altLang="ja-JP" sz="3800" dirty="0" smtClean="0"/>
              <a:t>, A. Shinbori</a:t>
            </a:r>
            <a:r>
              <a:rPr lang="en-US" altLang="ja-JP" sz="3800" baseline="30000" dirty="0" smtClean="0"/>
              <a:t>2</a:t>
            </a:r>
            <a:r>
              <a:rPr lang="en-US" altLang="ja-JP" sz="3800" dirty="0" smtClean="0"/>
              <a:t>, K. Ohtaka</a:t>
            </a:r>
            <a:r>
              <a:rPr lang="en-US" altLang="ja-JP" sz="3800" baseline="30000" dirty="0" smtClean="0"/>
              <a:t>3</a:t>
            </a:r>
            <a:r>
              <a:rPr lang="en-US" altLang="ja-JP" sz="3800" dirty="0" smtClean="0"/>
              <a:t>, M. Kunitake</a:t>
            </a:r>
            <a:r>
              <a:rPr lang="en-US" altLang="ja-JP" sz="3800" baseline="30000" dirty="0" smtClean="0"/>
              <a:t>3</a:t>
            </a:r>
            <a:r>
              <a:rPr lang="en-US" altLang="ja-JP" sz="3800" dirty="0" smtClean="0"/>
              <a:t>, S. Watari</a:t>
            </a:r>
            <a:r>
              <a:rPr lang="en-US" altLang="ja-JP" sz="3800" baseline="30000" dirty="0" smtClean="0"/>
              <a:t>3</a:t>
            </a:r>
            <a:r>
              <a:rPr lang="en-US" altLang="ja-JP" sz="3800" dirty="0" smtClean="0"/>
              <a:t>, T. Nagatsuma</a:t>
            </a:r>
            <a:r>
              <a:rPr lang="en-US" altLang="ja-JP" sz="3800" baseline="30000" dirty="0" smtClean="0"/>
              <a:t>3</a:t>
            </a:r>
            <a:r>
              <a:rPr lang="en-US" altLang="ja-JP" sz="3800" dirty="0" smtClean="0"/>
              <a:t>, O. Troshichev</a:t>
            </a:r>
            <a:r>
              <a:rPr lang="en-US" altLang="ja-JP" sz="3800" baseline="30000" dirty="0" smtClean="0"/>
              <a:t>4</a:t>
            </a:r>
          </a:p>
          <a:p>
            <a:pPr marL="179388" indent="-179388"/>
            <a:r>
              <a:rPr lang="en-US" altLang="ja-JP" sz="2500" dirty="0" smtClean="0"/>
              <a:t>1. STE lab., Nagoya Univ., Japan    2. RISH, Japan     3. NICT, Japan     4. AARI, Russia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EDE1-2E98-4E09-AFF7-ABA0EFDAB4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Hori et al., subauroral flow shear, SD2011 @Dartmouth College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20072" y="2996952"/>
            <a:ext cx="3692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err="1" smtClean="0">
                <a:latin typeface="Poor Richard" pitchFamily="18" charset="0"/>
                <a:ea typeface="Tahoma" pitchFamily="34" charset="0"/>
                <a:cs typeface="Tahoma" pitchFamily="34" charset="0"/>
              </a:rPr>
              <a:t>SuperDARN</a:t>
            </a:r>
            <a:r>
              <a:rPr kumimoji="1" lang="en-US" altLang="ja-JP" sz="1600" i="1" dirty="0" smtClean="0">
                <a:latin typeface="Poor Richard" pitchFamily="18" charset="0"/>
                <a:ea typeface="Tahoma" pitchFamily="34" charset="0"/>
                <a:cs typeface="Tahoma" pitchFamily="34" charset="0"/>
              </a:rPr>
              <a:t> King Salmon HF radar at Alaska</a:t>
            </a:r>
            <a:endParaRPr kumimoji="1" lang="ja-JP" altLang="en-US" sz="1600" i="1" dirty="0">
              <a:latin typeface="Poor Richard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 with auroral oval latitude simultaneously observed by NOAA/POES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Hori et al., subauroral flow shear, SD2011 @Dartmouth College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EDE1-2E98-4E09-AFF7-ABA0EFDAB4D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3491880" y="1194023"/>
            <a:ext cx="5443394" cy="3675137"/>
            <a:chOff x="23042885" y="21314593"/>
            <a:chExt cx="5976664" cy="4035177"/>
          </a:xfrm>
        </p:grpSpPr>
        <p:pic>
          <p:nvPicPr>
            <p:cNvPr id="7" name="図 6" descr="metop02_pass_eP_flux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42885" y="22106681"/>
              <a:ext cx="5856922" cy="3243089"/>
            </a:xfrm>
            <a:prstGeom prst="rect">
              <a:avLst/>
            </a:prstGeom>
          </p:spPr>
        </p:pic>
        <p:cxnSp>
          <p:nvCxnSpPr>
            <p:cNvPr id="8" name="直線コネクタ 7"/>
            <p:cNvCxnSpPr/>
            <p:nvPr/>
          </p:nvCxnSpPr>
          <p:spPr>
            <a:xfrm rot="5400000">
              <a:off x="24277267" y="23438829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 rot="16200000">
              <a:off x="24715038" y="22554699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f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low shear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26316548" y="22394713"/>
              <a:ext cx="1152128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>
              <a:off x="25724971" y="22790757"/>
              <a:ext cx="122413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26280988" y="22714684"/>
              <a:ext cx="183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e- auroral oval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5347141" y="24050897"/>
              <a:ext cx="1191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C00000"/>
                  </a:solidFill>
                </a:rPr>
                <a:t>Ring </a:t>
              </a:r>
              <a:br>
                <a:rPr kumimoji="1" lang="en-US" altLang="ja-JP" sz="1600" dirty="0" smtClean="0">
                  <a:solidFill>
                    <a:srgbClr val="C00000"/>
                  </a:solidFill>
                </a:rPr>
              </a:br>
              <a:r>
                <a:rPr kumimoji="1" lang="en-US" altLang="ja-JP" sz="1600" dirty="0" smtClean="0">
                  <a:solidFill>
                    <a:srgbClr val="C00000"/>
                  </a:solidFill>
                </a:rPr>
                <a:t>current</a:t>
              </a:r>
              <a:r>
                <a:rPr lang="en-US" altLang="ja-JP" sz="1600" dirty="0" smtClean="0">
                  <a:solidFill>
                    <a:srgbClr val="C00000"/>
                  </a:solidFill>
                </a:rPr>
                <a:t> </a:t>
              </a:r>
              <a:r>
                <a:rPr kumimoji="1" lang="en-US" altLang="ja-JP" sz="1600" dirty="0" smtClean="0">
                  <a:solidFill>
                    <a:srgbClr val="C00000"/>
                  </a:solidFill>
                </a:rPr>
                <a:t>ion</a:t>
              </a:r>
              <a:endParaRPr kumimoji="1" lang="ja-JP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3042885" y="21314593"/>
              <a:ext cx="59766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Auroral electron and ring current  ion </a:t>
              </a:r>
              <a:br>
                <a:rPr lang="en-US" altLang="ja-JP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altLang="ja-JP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by NOAA/POES </a:t>
              </a:r>
              <a:endPara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6" name="図 15" descr="metop02_pass_aug10_08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196752"/>
            <a:ext cx="298867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グループ化 18"/>
          <p:cNvGrpSpPr/>
          <p:nvPr/>
        </p:nvGrpSpPr>
        <p:grpSpPr>
          <a:xfrm>
            <a:off x="2627784" y="3284984"/>
            <a:ext cx="625741" cy="2708920"/>
            <a:chOff x="27291357" y="25419049"/>
            <a:chExt cx="1403729" cy="6076950"/>
          </a:xfrm>
        </p:grpSpPr>
        <p:pic>
          <p:nvPicPr>
            <p:cNvPr id="17" name="図 16" descr="metop02_pass_colorb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91357" y="25419049"/>
              <a:ext cx="1304925" cy="6076950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 rot="5400000">
              <a:off x="25363018" y="27991638"/>
              <a:ext cx="5904656" cy="759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 smtClean="0">
                  <a:latin typeface="Arial" pitchFamily="34" charset="0"/>
                  <a:cs typeface="Arial" pitchFamily="34" charset="0"/>
                </a:rPr>
                <a:t>AACGM-Eastward </a:t>
              </a:r>
              <a:r>
                <a:rPr lang="en-US" altLang="ja-JP" sz="700" dirty="0" smtClean="0">
                  <a:latin typeface="Arial" pitchFamily="34" charset="0"/>
                  <a:cs typeface="Arial" pitchFamily="34" charset="0"/>
                </a:rPr>
                <a:t>flow (assuming L-shell flow with smoothing </a:t>
              </a:r>
              <a:r>
                <a:rPr lang="en-US" altLang="ja-JP" sz="900" dirty="0" smtClean="0">
                  <a:latin typeface="Arial" pitchFamily="34" charset="0"/>
                  <a:cs typeface="Arial" pitchFamily="34" charset="0"/>
                </a:rPr>
                <a:t>in MLT</a:t>
              </a:r>
              <a:r>
                <a:rPr kumimoji="1" lang="en-US" altLang="ja-JP" sz="900" dirty="0" smtClean="0">
                  <a:latin typeface="Arial" pitchFamily="34" charset="0"/>
                  <a:cs typeface="Arial" pitchFamily="34" charset="0"/>
                </a:rPr>
                <a:t> </a:t>
              </a:r>
              <a:endParaRPr kumimoji="1" lang="ja-JP" altLang="en-US" sz="9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コンテンツ プレースホルダ 19"/>
          <p:cNvSpPr>
            <a:spLocks noGrp="1"/>
          </p:cNvSpPr>
          <p:nvPr>
            <p:ph sz="quarter" idx="1"/>
          </p:nvPr>
        </p:nvSpPr>
        <p:spPr>
          <a:xfrm>
            <a:off x="3419872" y="4869160"/>
            <a:ext cx="5266928" cy="128780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The flow shear stands at by ~4 deg lower latitude side of the oval</a:t>
            </a:r>
          </a:p>
          <a:p>
            <a:pPr>
              <a:buNone/>
            </a:pPr>
            <a:r>
              <a:rPr lang="en-US" altLang="ja-JP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in the </a:t>
            </a:r>
            <a:r>
              <a:rPr lang="en-US" altLang="ja-JP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subauroral</a:t>
            </a:r>
            <a:r>
              <a:rPr lang="en-US" altLang="ja-JP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region</a:t>
            </a:r>
            <a:endParaRPr kumimoji="1" lang="ja-JP" altLang="en-US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5292080" y="1484784"/>
            <a:ext cx="945397" cy="2386551"/>
            <a:chOff x="5292080" y="1484784"/>
            <a:chExt cx="945397" cy="2386551"/>
          </a:xfrm>
        </p:grpSpPr>
        <p:sp>
          <p:nvSpPr>
            <p:cNvPr id="21" name="テキスト ボックス 20"/>
            <p:cNvSpPr txBox="1"/>
            <p:nvPr/>
          </p:nvSpPr>
          <p:spPr>
            <a:xfrm rot="16200000">
              <a:off x="4859535" y="2493394"/>
              <a:ext cx="2386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Fast westward flow(SAPS)</a:t>
              </a:r>
              <a:endParaRPr kumimoji="1" lang="ja-JP" altLang="en-US" i="1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5400000">
              <a:off x="4788609" y="2556197"/>
              <a:ext cx="1376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eastward flow</a:t>
              </a:r>
              <a:endParaRPr kumimoji="1" lang="ja-JP" altLang="en-US" i="1" dirty="0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395536" y="472514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averaged in the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lat – MLT bin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Statistical study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Hori et al., subauroral flow shear, SD2011 @Dartmouth College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EDE1-2E98-4E09-AFF7-ABA0EFDAB4D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Visually inspect RTI plots of KSR data for Apr2007 – Jul2008 </a:t>
            </a:r>
          </a:p>
          <a:p>
            <a:pPr lvl="1"/>
            <a:r>
              <a:rPr lang="en-US" altLang="ja-JP" dirty="0" smtClean="0"/>
              <a:t>Yielded over 40 events showing the same kind of flow shear</a:t>
            </a:r>
          </a:p>
          <a:p>
            <a:r>
              <a:rPr kumimoji="1" lang="en-US" altLang="ja-JP" dirty="0" smtClean="0"/>
              <a:t>Accompanied by:</a:t>
            </a:r>
          </a:p>
          <a:p>
            <a:pPr lvl="1"/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RapidMAG</a:t>
            </a:r>
            <a:r>
              <a:rPr kumimoji="1" lang="en-US" altLang="ja-JP" dirty="0" smtClean="0"/>
              <a:t> (constantly available through 2007…)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Alaska, and Canadian </a:t>
            </a:r>
            <a:r>
              <a:rPr lang="en-US" altLang="ja-JP" dirty="0" err="1" smtClean="0"/>
              <a:t>geomag</a:t>
            </a:r>
            <a:r>
              <a:rPr lang="en-US" altLang="ja-JP" dirty="0" smtClean="0"/>
              <a:t> at auroral latitudes, and ACE data</a:t>
            </a:r>
          </a:p>
          <a:p>
            <a:pPr lvl="1"/>
            <a:endParaRPr kumimoji="1" lang="en-US" altLang="ja-JP" dirty="0" smtClean="0"/>
          </a:p>
          <a:p>
            <a:pPr lvl="1"/>
            <a:r>
              <a:rPr kumimoji="1" lang="en-US" altLang="ja-JP" sz="2800" u="sng" dirty="0" smtClean="0">
                <a:solidFill>
                  <a:srgbClr val="C00000"/>
                </a:solidFill>
              </a:rPr>
              <a:t>26 flow shear events</a:t>
            </a:r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The following statistics are based on the 26 samples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Statistics:</a:t>
            </a:r>
            <a:br>
              <a:rPr kumimoji="1" lang="en-US" altLang="ja-JP" dirty="0" smtClean="0"/>
            </a:br>
            <a:r>
              <a:rPr lang="en-US" altLang="ja-JP" dirty="0" smtClean="0"/>
              <a:t>Position of flow shears</a:t>
            </a:r>
            <a:endParaRPr kumimoji="1" lang="ja-JP" altLang="en-US" dirty="0"/>
          </a:p>
        </p:txBody>
      </p:sp>
      <p:pic>
        <p:nvPicPr>
          <p:cNvPr id="7" name="コンテンツ プレースホルダ 6" descr="polar1_cu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9081" y="2291520"/>
            <a:ext cx="3027872" cy="3143272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Hori et al., subauroral flow shear, SD2011 @Dartmouth College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8F-4260-41A6-9453-770E7B316E9B}" type="slidenum">
              <a:rPr lang="ja-JP" altLang="en-US" smtClean="0"/>
              <a:pPr/>
              <a:t>12</a:t>
            </a:fld>
            <a:endParaRPr lang="en-US" altLang="ja-JP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0109" y="193433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noon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372028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dusk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88223" y="529191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midnight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36792" y="379171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dawn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15764" y="407747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80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13593" y="443466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70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43307" y="4863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13593" y="2434397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AACGM </a:t>
            </a:r>
            <a:r>
              <a:rPr kumimoji="1" lang="en-US" altLang="ja-JP" sz="1200" dirty="0" err="1" smtClean="0"/>
              <a:t>coords</a:t>
            </a:r>
            <a:r>
              <a:rPr kumimoji="1" lang="en-US" altLang="ja-JP" sz="1200" dirty="0" smtClean="0"/>
              <a:t>.</a:t>
            </a:r>
            <a:endParaRPr kumimoji="1" lang="ja-JP" altLang="en-US" sz="12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355976" y="206084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Mostly found at MLT~18h-21h,  but could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just reflect echo occurrence</a:t>
            </a:r>
            <a:endParaRPr kumimoji="1" lang="ja-JP" altLang="en-US" sz="2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95207" y="163375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shear position</a:t>
            </a:r>
            <a:endParaRPr kumimoji="1" lang="ja-JP" alt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4137720" y="3093341"/>
            <a:ext cx="4610744" cy="2495899"/>
            <a:chOff x="4137720" y="3093341"/>
            <a:chExt cx="4610744" cy="2495899"/>
          </a:xfrm>
        </p:grpSpPr>
        <p:pic>
          <p:nvPicPr>
            <p:cNvPr id="26" name="図 25" descr="ksr_rti_plot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7720" y="3093341"/>
              <a:ext cx="4610744" cy="24958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円/楕円 26"/>
            <p:cNvSpPr/>
            <p:nvPr/>
          </p:nvSpPr>
          <p:spPr>
            <a:xfrm>
              <a:off x="6228184" y="4077072"/>
              <a:ext cx="792088" cy="86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932040" y="3212976"/>
              <a:ext cx="29443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This radar often lose echoes </a:t>
              </a:r>
              <a:br>
                <a:rPr kumimoji="1" lang="en-US" altLang="ja-JP" dirty="0" smtClean="0"/>
              </a:br>
              <a:r>
                <a:rPr kumimoji="1" lang="en-US" altLang="ja-JP" dirty="0" smtClean="0"/>
                <a:t>after ~11 UT (MLT ~ 21h) …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Statistics:</a:t>
            </a:r>
            <a:br>
              <a:rPr kumimoji="1" lang="en-US" altLang="ja-JP" dirty="0" smtClean="0"/>
            </a:br>
            <a:r>
              <a:rPr lang="en-US" altLang="ja-JP" dirty="0" smtClean="0"/>
              <a:t>Duration of flow shears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Hori et al., subauroral flow shear, SD2011 @Dartmouth College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8F-4260-41A6-9453-770E7B316E9B}" type="slidenum">
              <a:rPr lang="ja-JP" altLang="en-US" smtClean="0"/>
              <a:pPr/>
              <a:t>13</a:t>
            </a:fld>
            <a:endParaRPr lang="en-US" altLang="ja-JP"/>
          </a:p>
        </p:txBody>
      </p:sp>
      <p:sp>
        <p:nvSpPr>
          <p:cNvPr id="21" name="コンテンツ プレースホルダ 20"/>
          <p:cNvSpPr>
            <a:spLocks noGrp="1"/>
          </p:cNvSpPr>
          <p:nvPr>
            <p:ph sz="quarter" idx="1"/>
          </p:nvPr>
        </p:nvSpPr>
        <p:spPr>
          <a:xfrm>
            <a:off x="457200" y="5301208"/>
            <a:ext cx="8229600" cy="85575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Most events </a:t>
            </a:r>
            <a:r>
              <a:rPr lang="en-US" altLang="ja-JP" dirty="0" smtClean="0"/>
              <a:t>last for </a:t>
            </a:r>
            <a:r>
              <a:rPr kumimoji="1" lang="en-US" altLang="ja-JP" dirty="0" smtClean="0"/>
              <a:t>~ a few tens of min</a:t>
            </a:r>
          </a:p>
          <a:p>
            <a:r>
              <a:rPr lang="en-US" altLang="ja-JP" dirty="0" smtClean="0"/>
              <a:t>Several events show longer durations of ~1 hour</a:t>
            </a:r>
            <a:endParaRPr kumimoji="1" lang="ja-JP" altLang="en-US" dirty="0"/>
          </a:p>
        </p:txBody>
      </p:sp>
      <p:pic>
        <p:nvPicPr>
          <p:cNvPr id="7" name="図 6" descr="duration_h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340768"/>
            <a:ext cx="5131895" cy="3790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 with auroral oval latitude simultaneously observed by NOAA/POES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Hori et al., subauroral flow shear, SD2011 @Dartmouth College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EDE1-2E98-4E09-AFF7-ABA0EFDAB4D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3491880" y="1194023"/>
            <a:ext cx="5443394" cy="3675137"/>
            <a:chOff x="23042885" y="21314593"/>
            <a:chExt cx="5976664" cy="4035177"/>
          </a:xfrm>
        </p:grpSpPr>
        <p:pic>
          <p:nvPicPr>
            <p:cNvPr id="7" name="図 6" descr="metop02_pass_eP_flux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42885" y="22106681"/>
              <a:ext cx="5856922" cy="3243089"/>
            </a:xfrm>
            <a:prstGeom prst="rect">
              <a:avLst/>
            </a:prstGeom>
          </p:spPr>
        </p:pic>
        <p:cxnSp>
          <p:nvCxnSpPr>
            <p:cNvPr id="8" name="直線コネクタ 7"/>
            <p:cNvCxnSpPr/>
            <p:nvPr/>
          </p:nvCxnSpPr>
          <p:spPr>
            <a:xfrm rot="5400000">
              <a:off x="24277267" y="23438829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 rot="16200000">
              <a:off x="24715038" y="22554699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f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low shear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26139229" y="22394713"/>
              <a:ext cx="1152128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>
              <a:off x="25547653" y="22790757"/>
              <a:ext cx="122413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26103670" y="22714683"/>
              <a:ext cx="183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e- auroral oval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5347141" y="24050897"/>
              <a:ext cx="1191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C00000"/>
                  </a:solidFill>
                </a:rPr>
                <a:t>Ring </a:t>
              </a:r>
              <a:br>
                <a:rPr kumimoji="1" lang="en-US" altLang="ja-JP" sz="1600" dirty="0" smtClean="0">
                  <a:solidFill>
                    <a:srgbClr val="C00000"/>
                  </a:solidFill>
                </a:rPr>
              </a:br>
              <a:r>
                <a:rPr kumimoji="1" lang="en-US" altLang="ja-JP" sz="1600" dirty="0" smtClean="0">
                  <a:solidFill>
                    <a:srgbClr val="C00000"/>
                  </a:solidFill>
                </a:rPr>
                <a:t>current</a:t>
              </a:r>
              <a:r>
                <a:rPr lang="en-US" altLang="ja-JP" sz="1600" dirty="0" smtClean="0">
                  <a:solidFill>
                    <a:srgbClr val="C00000"/>
                  </a:solidFill>
                </a:rPr>
                <a:t> </a:t>
              </a:r>
              <a:r>
                <a:rPr kumimoji="1" lang="en-US" altLang="ja-JP" sz="1600" dirty="0" smtClean="0">
                  <a:solidFill>
                    <a:srgbClr val="C00000"/>
                  </a:solidFill>
                </a:rPr>
                <a:t>ion</a:t>
              </a:r>
              <a:endParaRPr kumimoji="1" lang="ja-JP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3042885" y="21314593"/>
              <a:ext cx="59766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Auroral electron and ring current  ion </a:t>
              </a:r>
              <a:br>
                <a:rPr lang="en-US" altLang="ja-JP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altLang="ja-JP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by NOAA/POES </a:t>
              </a:r>
              <a:endPara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6" name="図 15" descr="metop02_pass_aug10_08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196752"/>
            <a:ext cx="298867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グループ化 18"/>
          <p:cNvGrpSpPr/>
          <p:nvPr/>
        </p:nvGrpSpPr>
        <p:grpSpPr>
          <a:xfrm>
            <a:off x="2627784" y="3284984"/>
            <a:ext cx="625741" cy="2708920"/>
            <a:chOff x="27291357" y="25419049"/>
            <a:chExt cx="1403729" cy="6076950"/>
          </a:xfrm>
        </p:grpSpPr>
        <p:pic>
          <p:nvPicPr>
            <p:cNvPr id="17" name="図 16" descr="metop02_pass_colorb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91357" y="25419049"/>
              <a:ext cx="1304925" cy="6076950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 rot="5400000">
              <a:off x="25363018" y="27991638"/>
              <a:ext cx="5904656" cy="759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 smtClean="0">
                  <a:latin typeface="Arial" pitchFamily="34" charset="0"/>
                  <a:cs typeface="Arial" pitchFamily="34" charset="0"/>
                </a:rPr>
                <a:t>AACGM-Eastward </a:t>
              </a:r>
              <a:r>
                <a:rPr lang="en-US" altLang="ja-JP" sz="700" dirty="0" smtClean="0">
                  <a:latin typeface="Arial" pitchFamily="34" charset="0"/>
                  <a:cs typeface="Arial" pitchFamily="34" charset="0"/>
                </a:rPr>
                <a:t>flow (assuming L-shell flow with smoothing </a:t>
              </a:r>
              <a:r>
                <a:rPr lang="en-US" altLang="ja-JP" sz="900" dirty="0" smtClean="0">
                  <a:latin typeface="Arial" pitchFamily="34" charset="0"/>
                  <a:cs typeface="Arial" pitchFamily="34" charset="0"/>
                </a:rPr>
                <a:t>in MLT</a:t>
              </a:r>
              <a:r>
                <a:rPr kumimoji="1" lang="en-US" altLang="ja-JP" sz="900" dirty="0" smtClean="0">
                  <a:latin typeface="Arial" pitchFamily="34" charset="0"/>
                  <a:cs typeface="Arial" pitchFamily="34" charset="0"/>
                </a:rPr>
                <a:t> </a:t>
              </a:r>
              <a:endParaRPr kumimoji="1" lang="ja-JP" altLang="en-US" sz="9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899592" y="4221088"/>
            <a:ext cx="7261337" cy="17281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kumimoji="1" lang="en-US" altLang="ja-JP" sz="2400" dirty="0" smtClean="0"/>
              <a:t>Criteria of </a:t>
            </a:r>
          </a:p>
          <a:p>
            <a:pPr lvl="1"/>
            <a:r>
              <a:rPr kumimoji="1" lang="en-US" altLang="ja-JP" sz="2100" u="sng" dirty="0" smtClean="0"/>
              <a:t>|ΔMLT| &lt; 1 hr,  </a:t>
            </a:r>
          </a:p>
          <a:p>
            <a:pPr lvl="1"/>
            <a:r>
              <a:rPr kumimoji="1" lang="en-US" altLang="ja-JP" sz="2100" u="sng" dirty="0" smtClean="0"/>
              <a:t>|</a:t>
            </a:r>
            <a:r>
              <a:rPr kumimoji="1" lang="en-US" altLang="ja-JP" sz="2100" u="sng" dirty="0" err="1" smtClean="0"/>
              <a:t>Δt</a:t>
            </a:r>
            <a:r>
              <a:rPr kumimoji="1" lang="en-US" altLang="ja-JP" sz="2100" u="sng" dirty="0" smtClean="0"/>
              <a:t>| &lt; 15 min, </a:t>
            </a:r>
          </a:p>
          <a:p>
            <a:pPr>
              <a:buNone/>
            </a:pPr>
            <a:r>
              <a:rPr kumimoji="1" lang="en-US" altLang="ja-JP" sz="2400" dirty="0" smtClean="0"/>
              <a:t>select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12 events </a:t>
            </a:r>
            <a:r>
              <a:rPr kumimoji="1" lang="en-US" altLang="ja-JP" sz="2400" dirty="0" smtClean="0"/>
              <a:t>(out of 26) as a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close-conjunction event</a:t>
            </a:r>
            <a:r>
              <a:rPr kumimoji="1" lang="en-US" altLang="ja-JP" sz="2400" dirty="0" smtClean="0"/>
              <a:t>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w/ NOAA satellites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 smtClean="0"/>
              <a:t>v.s</a:t>
            </a:r>
            <a:r>
              <a:rPr lang="en-US" altLang="ja-JP" dirty="0" smtClean="0"/>
              <a:t>. e- precipitation (electron aurora) </a:t>
            </a:r>
            <a:r>
              <a:rPr lang="en-US" altLang="ja-JP" dirty="0" err="1" smtClean="0"/>
              <a:t>bounrary</a:t>
            </a:r>
            <a:endParaRPr kumimoji="1" lang="ja-JP" altLang="en-US" dirty="0"/>
          </a:p>
        </p:txBody>
      </p:sp>
      <p:pic>
        <p:nvPicPr>
          <p:cNvPr id="4" name="コンテンツ プレースホルダ 3" descr="fs-ovalbndbynoa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2627" y="1310943"/>
            <a:ext cx="6058746" cy="4753639"/>
          </a:xfrm>
        </p:spPr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Hori et al., subauroral flow shear, SD2011 @Dartmouth College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9872" y="414908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Yes, they are in the sub-auroral region …</a:t>
            </a:r>
            <a:endParaRPr kumimoji="1" lang="ja-JP" altLang="en-US" sz="2400" dirty="0"/>
          </a:p>
        </p:txBody>
      </p:sp>
      <p:grpSp>
        <p:nvGrpSpPr>
          <p:cNvPr id="3" name="グループ化 16"/>
          <p:cNvGrpSpPr/>
          <p:nvPr/>
        </p:nvGrpSpPr>
        <p:grpSpPr>
          <a:xfrm>
            <a:off x="5796136" y="1124744"/>
            <a:ext cx="3347864" cy="2590609"/>
            <a:chOff x="0" y="1714488"/>
            <a:chExt cx="4431354" cy="3429024"/>
          </a:xfrm>
        </p:grpSpPr>
        <p:pic>
          <p:nvPicPr>
            <p:cNvPr id="13" name="図 12" descr="noaam02_20070405_065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14488"/>
              <a:ext cx="4431354" cy="3429024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37415" y="1785926"/>
              <a:ext cx="16485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RC ions</a:t>
              </a:r>
            </a:p>
            <a:p>
              <a:r>
                <a:rPr kumimoji="1" lang="en-US" altLang="ja-JP" sz="1400" dirty="0" smtClean="0"/>
                <a:t>30-80 keV</a:t>
              </a:r>
              <a:endParaRPr kumimoji="1" lang="ja-JP" altLang="en-US" sz="1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071803" y="2834342"/>
              <a:ext cx="794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Electron</a:t>
              </a:r>
            </a:p>
            <a:p>
              <a:r>
                <a:rPr kumimoji="1" lang="en-US" altLang="ja-JP" sz="1400" dirty="0" smtClean="0"/>
                <a:t>&gt;30 keV</a:t>
              </a:r>
              <a:endParaRPr kumimoji="1" lang="ja-JP" altLang="en-US" sz="14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31921" y="3689339"/>
              <a:ext cx="21541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Downward electron energy flux (&lt;20 keV)</a:t>
              </a:r>
            </a:p>
            <a:p>
              <a:r>
                <a:rPr kumimoji="1" lang="en-US" altLang="ja-JP" sz="1400" dirty="0" smtClean="0">
                  <a:solidFill>
                    <a:srgbClr val="C00000"/>
                  </a:solidFill>
                </a:rPr>
                <a:t>Auroral particle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9" name="直線コネクタ 18"/>
          <p:cNvCxnSpPr/>
          <p:nvPr/>
        </p:nvCxnSpPr>
        <p:spPr>
          <a:xfrm rot="5400000">
            <a:off x="6274484" y="227431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下矢印 19"/>
          <p:cNvSpPr/>
          <p:nvPr/>
        </p:nvSpPr>
        <p:spPr>
          <a:xfrm>
            <a:off x="7524328" y="2060848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68344" y="3717032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Criteria for the oval:</a:t>
            </a:r>
          </a:p>
          <a:p>
            <a:r>
              <a:rPr kumimoji="1" lang="en-US" altLang="ja-JP" dirty="0" smtClean="0"/>
              <a:t>Down e- flux &gt; 0.1 </a:t>
            </a:r>
            <a:r>
              <a:rPr kumimoji="1" lang="en-US" altLang="ja-JP" dirty="0" err="1" smtClean="0"/>
              <a:t>mW</a:t>
            </a:r>
            <a:r>
              <a:rPr kumimoji="1" lang="en-US" altLang="ja-JP" dirty="0" smtClean="0"/>
              <a:t>/m^2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156176" y="2636912"/>
            <a:ext cx="2736304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v.s</a:t>
            </a:r>
            <a:r>
              <a:rPr kumimoji="1" lang="en-US" altLang="ja-JP" dirty="0" smtClean="0"/>
              <a:t>. Precipitating RC/PS ion boundary</a:t>
            </a:r>
            <a:endParaRPr kumimoji="1" lang="ja-JP" altLang="en-US" dirty="0"/>
          </a:p>
        </p:txBody>
      </p:sp>
      <p:pic>
        <p:nvPicPr>
          <p:cNvPr id="4" name="コンテンツ プレースホルダ 3" descr="fs-preprcionbynoa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0855" y="1528939"/>
            <a:ext cx="6058746" cy="4525007"/>
          </a:xfrm>
        </p:spPr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Hori et al., subauroral flow shear, SD2011 @Dartmouth College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16016" y="393305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Flow shears (and eastward flows) are located at lower latitudes than the conductive layer of the ionosphere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1700808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RC ions can generate conductance of ~ several S [Fang et al., 2007]</a:t>
            </a:r>
            <a:endParaRPr kumimoji="1" lang="ja-JP" altLang="en-US" dirty="0"/>
          </a:p>
        </p:txBody>
      </p:sp>
      <p:grpSp>
        <p:nvGrpSpPr>
          <p:cNvPr id="3" name="グループ化 9"/>
          <p:cNvGrpSpPr/>
          <p:nvPr/>
        </p:nvGrpSpPr>
        <p:grpSpPr>
          <a:xfrm>
            <a:off x="5796136" y="1124744"/>
            <a:ext cx="3347864" cy="2590609"/>
            <a:chOff x="0" y="1714488"/>
            <a:chExt cx="4431354" cy="3429024"/>
          </a:xfrm>
        </p:grpSpPr>
        <p:pic>
          <p:nvPicPr>
            <p:cNvPr id="11" name="図 10" descr="noaam02_20070405_065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14488"/>
              <a:ext cx="4431354" cy="3429024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37415" y="1785926"/>
              <a:ext cx="16485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RC ions</a:t>
              </a:r>
            </a:p>
            <a:p>
              <a:r>
                <a:rPr kumimoji="1" lang="en-US" altLang="ja-JP" sz="1400" dirty="0" smtClean="0"/>
                <a:t>30-80 keV</a:t>
              </a:r>
              <a:endParaRPr kumimoji="1" lang="ja-JP" altLang="en-US" sz="1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071803" y="2834342"/>
              <a:ext cx="794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Electron</a:t>
              </a:r>
            </a:p>
            <a:p>
              <a:r>
                <a:rPr kumimoji="1" lang="en-US" altLang="ja-JP" sz="1400" dirty="0" smtClean="0"/>
                <a:t>&gt;30 keV</a:t>
              </a:r>
              <a:endParaRPr kumimoji="1" lang="ja-JP" altLang="en-US" sz="1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31921" y="3689339"/>
              <a:ext cx="21541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Downward electron energy flux (&lt;20 keV)</a:t>
              </a:r>
            </a:p>
            <a:p>
              <a:r>
                <a:rPr kumimoji="1" lang="en-US" altLang="ja-JP" sz="1400" dirty="0" smtClean="0">
                  <a:solidFill>
                    <a:srgbClr val="C00000"/>
                  </a:solidFill>
                </a:rPr>
                <a:t>Auroral particle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5" name="直線コネクタ 14"/>
          <p:cNvCxnSpPr/>
          <p:nvPr/>
        </p:nvCxnSpPr>
        <p:spPr>
          <a:xfrm rot="5400000">
            <a:off x="6274484" y="227431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下矢印 15"/>
          <p:cNvSpPr/>
          <p:nvPr/>
        </p:nvSpPr>
        <p:spPr>
          <a:xfrm>
            <a:off x="7380312" y="476672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049443" y="1052736"/>
            <a:ext cx="2736304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v.s</a:t>
            </a:r>
            <a:r>
              <a:rPr lang="en-US" altLang="ja-JP" dirty="0" smtClean="0"/>
              <a:t>. Trapped RC ion boundary</a:t>
            </a:r>
            <a:endParaRPr kumimoji="1" lang="ja-JP" altLang="en-US" dirty="0"/>
          </a:p>
        </p:txBody>
      </p:sp>
      <p:pic>
        <p:nvPicPr>
          <p:cNvPr id="4" name="コンテンツ プレースホルダ 3" descr="fs-trappedrcbynoa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95679" y="1587457"/>
            <a:ext cx="6087325" cy="4477375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79512" y="551723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For two of these three, NOAA paths were located at slightly earlier MLT than FSs. </a:t>
            </a:r>
            <a:r>
              <a:rPr lang="en-US" altLang="ja-JP" sz="1200" dirty="0" smtClean="0"/>
              <a:t>For t</a:t>
            </a:r>
            <a:r>
              <a:rPr kumimoji="1" lang="en-US" altLang="ja-JP" sz="1200" dirty="0" smtClean="0"/>
              <a:t>he rest one (20070826), the oval boundary and prep. RC ion boundary were very close to each other. (SAPS not developed much?)  </a:t>
            </a:r>
            <a:endParaRPr kumimoji="1" lang="ja-JP" altLang="en-US" sz="1200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Hori et al., subauroral flow shear, SD2011 @Dartmouth College</a:t>
            </a:r>
            <a:endParaRPr kumimoji="1" lang="ja-JP" altLang="en-US"/>
          </a:p>
        </p:txBody>
      </p:sp>
      <p:grpSp>
        <p:nvGrpSpPr>
          <p:cNvPr id="3" name="グループ化 8"/>
          <p:cNvGrpSpPr/>
          <p:nvPr/>
        </p:nvGrpSpPr>
        <p:grpSpPr>
          <a:xfrm>
            <a:off x="5796136" y="1124744"/>
            <a:ext cx="3347864" cy="2590609"/>
            <a:chOff x="0" y="1714488"/>
            <a:chExt cx="4431354" cy="3429024"/>
          </a:xfrm>
        </p:grpSpPr>
        <p:pic>
          <p:nvPicPr>
            <p:cNvPr id="10" name="図 9" descr="noaam02_20070405_065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14488"/>
              <a:ext cx="4431354" cy="3429024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37415" y="1785926"/>
              <a:ext cx="16485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RC ions</a:t>
              </a:r>
            </a:p>
            <a:p>
              <a:r>
                <a:rPr kumimoji="1" lang="en-US" altLang="ja-JP" sz="1400" dirty="0" smtClean="0"/>
                <a:t>30-80 keV</a:t>
              </a:r>
              <a:endParaRPr kumimoji="1" lang="ja-JP" altLang="en-US" sz="1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071803" y="2834342"/>
              <a:ext cx="794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Electron</a:t>
              </a:r>
            </a:p>
            <a:p>
              <a:r>
                <a:rPr kumimoji="1" lang="en-US" altLang="ja-JP" sz="1400" dirty="0" smtClean="0"/>
                <a:t>&gt;30 keV</a:t>
              </a:r>
              <a:endParaRPr kumimoji="1" lang="ja-JP" altLang="en-US" sz="1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31921" y="3689339"/>
              <a:ext cx="21541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Downward electron energy flux (&lt;20 keV)</a:t>
              </a:r>
            </a:p>
            <a:p>
              <a:r>
                <a:rPr kumimoji="1" lang="en-US" altLang="ja-JP" sz="1400" dirty="0" smtClean="0">
                  <a:solidFill>
                    <a:srgbClr val="C00000"/>
                  </a:solidFill>
                </a:rPr>
                <a:t>Auroral particle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4" name="直線コネクタ 13"/>
          <p:cNvCxnSpPr/>
          <p:nvPr/>
        </p:nvCxnSpPr>
        <p:spPr>
          <a:xfrm rot="5400000">
            <a:off x="6274484" y="227431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下矢印 14"/>
          <p:cNvSpPr/>
          <p:nvPr/>
        </p:nvSpPr>
        <p:spPr>
          <a:xfrm>
            <a:off x="6804248" y="764704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049443" y="1052736"/>
            <a:ext cx="2736304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Statistics:</a:t>
            </a:r>
            <a:br>
              <a:rPr kumimoji="1" lang="en-US" altLang="ja-JP" dirty="0" smtClean="0"/>
            </a:br>
            <a:r>
              <a:rPr lang="en-US" altLang="ja-JP" dirty="0" err="1" smtClean="0"/>
              <a:t>Substorm</a:t>
            </a:r>
            <a:r>
              <a:rPr lang="en-US" altLang="ja-JP" dirty="0" smtClean="0"/>
              <a:t> or DP2 decay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Hori et al., subauroral flow shear, SD2011 @Dartmouth College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8F-4260-41A6-9453-770E7B316E9B}" type="slidenum">
              <a:rPr lang="ja-JP" altLang="en-US" smtClean="0"/>
              <a:pPr/>
              <a:t>18</a:t>
            </a:fld>
            <a:endParaRPr lang="en-US" altLang="ja-JP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1124744"/>
            <a:ext cx="580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 all (18) flow shear events mostly during Y2007</a:t>
            </a:r>
            <a:endParaRPr kumimoji="1" lang="ja-JP" altLang="en-US" dirty="0"/>
          </a:p>
        </p:txBody>
      </p:sp>
      <p:graphicFrame>
        <p:nvGraphicFramePr>
          <p:cNvPr id="21" name="表 20"/>
          <p:cNvGraphicFramePr>
            <a:graphicFrameLocks noGrp="1"/>
          </p:cNvGraphicFramePr>
          <p:nvPr/>
        </p:nvGraphicFramePr>
        <p:xfrm>
          <a:off x="251520" y="2492896"/>
          <a:ext cx="5184575" cy="230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15"/>
                <a:gridCol w="1036915"/>
                <a:gridCol w="1036915"/>
                <a:gridCol w="1036915"/>
                <a:gridCol w="1036915"/>
              </a:tblGrid>
              <a:tr h="806247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Expansion phase 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Recovery phase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(unclear)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</a:tr>
              <a:tr h="677503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During</a:t>
                      </a:r>
                      <a:r>
                        <a:rPr kumimoji="1" lang="en-US" altLang="ja-JP" sz="1600" baseline="0" dirty="0" smtClean="0"/>
                        <a:t> substorm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 (*)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9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48497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Non-</a:t>
                      </a:r>
                      <a:r>
                        <a:rPr kumimoji="1" lang="en-US" altLang="ja-JP" sz="1600" dirty="0" err="1" smtClean="0"/>
                        <a:t>substorm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en-US" altLang="ja-JP" sz="1600" dirty="0" smtClean="0"/>
                        <a:t>period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9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1979712" y="1446456"/>
            <a:ext cx="33843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/>
              <a:t>Definition of “</a:t>
            </a:r>
            <a:r>
              <a:rPr kumimoji="1" lang="en-US" altLang="ja-JP" sz="1600" i="1" dirty="0" err="1" smtClean="0"/>
              <a:t>substorm</a:t>
            </a:r>
            <a:r>
              <a:rPr kumimoji="1" lang="en-US" altLang="ja-JP" sz="1600" i="1" dirty="0" smtClean="0"/>
              <a:t>”</a:t>
            </a:r>
          </a:p>
          <a:p>
            <a:pPr>
              <a:buFontTx/>
              <a:buChar char="-"/>
            </a:pPr>
            <a:r>
              <a:rPr lang="en-US" altLang="ja-JP" sz="1600" i="1" dirty="0" smtClean="0"/>
              <a:t> Bay-type H decrease of |ΔH| &gt; 100 </a:t>
            </a:r>
            <a:r>
              <a:rPr lang="en-US" altLang="ja-JP" sz="1600" i="1" dirty="0" err="1" smtClean="0"/>
              <a:t>nT</a:t>
            </a:r>
            <a:endParaRPr lang="en-US" altLang="ja-JP" sz="1600" i="1" dirty="0" smtClean="0"/>
          </a:p>
          <a:p>
            <a:pPr>
              <a:buFontTx/>
              <a:buChar char="-"/>
            </a:pPr>
            <a:r>
              <a:rPr kumimoji="1" lang="en-US" altLang="ja-JP" sz="1600" i="1" dirty="0" smtClean="0"/>
              <a:t> positive bay of |ΔH| &gt; 10 </a:t>
            </a:r>
            <a:r>
              <a:rPr kumimoji="1" lang="en-US" altLang="ja-JP" sz="1600" i="1" dirty="0" err="1" smtClean="0"/>
              <a:t>nT</a:t>
            </a:r>
            <a:endParaRPr kumimoji="1" lang="en-US" altLang="ja-JP" sz="1600" i="1" dirty="0" smtClean="0"/>
          </a:p>
          <a:p>
            <a:r>
              <a:rPr kumimoji="1" lang="en-US" altLang="ja-JP" sz="1400" i="1" dirty="0" smtClean="0">
                <a:solidFill>
                  <a:srgbClr val="0070C0"/>
                </a:solidFill>
              </a:rPr>
              <a:t>(based on U.S. and Canadian magnetometers)</a:t>
            </a:r>
            <a:endParaRPr kumimoji="1" lang="ja-JP" altLang="en-US" sz="1400" i="1" dirty="0">
              <a:solidFill>
                <a:srgbClr val="0070C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835696" y="4725144"/>
            <a:ext cx="3592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(*) including one event associated </a:t>
            </a:r>
            <a:br>
              <a:rPr kumimoji="1" lang="en-US" altLang="ja-JP" sz="1600" dirty="0" smtClean="0"/>
            </a:br>
            <a:r>
              <a:rPr kumimoji="1" lang="en-US" altLang="ja-JP" sz="1600" dirty="0" smtClean="0"/>
              <a:t>    with </a:t>
            </a:r>
            <a:r>
              <a:rPr kumimoji="1" lang="en-US" altLang="ja-JP" sz="1600" dirty="0" err="1" smtClean="0"/>
              <a:t>reintensification</a:t>
            </a:r>
            <a:r>
              <a:rPr kumimoji="1" lang="en-US" altLang="ja-JP" sz="1600" dirty="0" smtClean="0"/>
              <a:t> during recovery </a:t>
            </a:r>
            <a:endParaRPr kumimoji="1" lang="ja-JP" altLang="en-US" sz="1600" dirty="0"/>
          </a:p>
        </p:txBody>
      </p:sp>
      <p:sp>
        <p:nvSpPr>
          <p:cNvPr id="31" name="コンテンツ プレースホルダ 30"/>
          <p:cNvSpPr>
            <a:spLocks noGrp="1"/>
          </p:cNvSpPr>
          <p:nvPr>
            <p:ph sz="quarter" idx="1"/>
          </p:nvPr>
        </p:nvSpPr>
        <p:spPr>
          <a:xfrm>
            <a:off x="5652120" y="2564904"/>
            <a:ext cx="3312368" cy="252028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More often during </a:t>
            </a:r>
            <a:r>
              <a:rPr kumimoji="1" lang="en-US" altLang="ja-JP" dirty="0" err="1" smtClean="0"/>
              <a:t>substorm</a:t>
            </a:r>
            <a:r>
              <a:rPr kumimoji="1" lang="en-US" altLang="ja-JP" dirty="0" smtClean="0"/>
              <a:t> expansion than recovery</a:t>
            </a:r>
          </a:p>
          <a:p>
            <a:pPr lvl="1"/>
            <a:r>
              <a:rPr lang="en-US" altLang="ja-JP" dirty="0" smtClean="0"/>
              <a:t>Associated with growth of partial ring current</a:t>
            </a:r>
          </a:p>
          <a:p>
            <a:r>
              <a:rPr kumimoji="1" lang="en-US" altLang="ja-JP" dirty="0" smtClean="0"/>
              <a:t>Also found during </a:t>
            </a:r>
            <a:r>
              <a:rPr kumimoji="1" lang="en-US" altLang="ja-JP" dirty="0" smtClean="0">
                <a:solidFill>
                  <a:srgbClr val="C00000"/>
                </a:solidFill>
              </a:rPr>
              <a:t>non-</a:t>
            </a:r>
            <a:r>
              <a:rPr kumimoji="1" lang="en-US" altLang="ja-JP" dirty="0" err="1" smtClean="0">
                <a:solidFill>
                  <a:srgbClr val="C00000"/>
                </a:solidFill>
              </a:rPr>
              <a:t>substorm</a:t>
            </a:r>
            <a:r>
              <a:rPr kumimoji="1" lang="en-US" altLang="ja-JP" dirty="0" smtClean="0">
                <a:solidFill>
                  <a:srgbClr val="C00000"/>
                </a:solidFill>
              </a:rPr>
              <a:t> period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79512" y="3933056"/>
            <a:ext cx="540060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51520" y="4005064"/>
            <a:ext cx="5184576" cy="201622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323528" y="4149080"/>
          <a:ext cx="504056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490869"/>
                <a:gridCol w="1331133"/>
                <a:gridCol w="958418"/>
              </a:tblGrid>
              <a:tr h="72008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Assoc. with </a:t>
                      </a:r>
                      <a:b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DP2 decay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 clear </a:t>
                      </a:r>
                      <a:r>
                        <a:rPr kumimoji="1" lang="en-US" altLang="ja-JP" sz="1200" baseline="0" dirty="0" err="1" smtClean="0">
                          <a:solidFill>
                            <a:schemeClr val="bg1"/>
                          </a:solidFill>
                        </a:rPr>
                        <a:t>geomag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. sig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Non-</a:t>
                      </a:r>
                      <a:r>
                        <a:rPr kumimoji="1" lang="en-US" altLang="ja-JP" sz="1400" dirty="0" err="1" smtClean="0"/>
                        <a:t>substorm</a:t>
                      </a:r>
                      <a:r>
                        <a:rPr kumimoji="1" lang="en-US" altLang="ja-JP" sz="1400" dirty="0" smtClean="0"/>
                        <a:t> period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9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84"/>
          <p:cNvGrpSpPr/>
          <p:nvPr/>
        </p:nvGrpSpPr>
        <p:grpSpPr>
          <a:xfrm rot="19982200">
            <a:off x="-85060" y="4387496"/>
            <a:ext cx="2130551" cy="1515623"/>
            <a:chOff x="928662" y="1500174"/>
            <a:chExt cx="3113090" cy="2214578"/>
          </a:xfrm>
        </p:grpSpPr>
        <p:sp>
          <p:nvSpPr>
            <p:cNvPr id="76" name="円弧 75"/>
            <p:cNvSpPr/>
            <p:nvPr/>
          </p:nvSpPr>
          <p:spPr bwMode="auto">
            <a:xfrm>
              <a:off x="928662" y="1500175"/>
              <a:ext cx="2857520" cy="1714512"/>
            </a:xfrm>
            <a:prstGeom prst="arc">
              <a:avLst>
                <a:gd name="adj1" fmla="val 16200000"/>
                <a:gd name="adj2" fmla="val 2122354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82" name="直線コネクタ 81"/>
            <p:cNvCxnSpPr/>
            <p:nvPr/>
          </p:nvCxnSpPr>
          <p:spPr bwMode="auto">
            <a:xfrm rot="5400000">
              <a:off x="1071538" y="2428868"/>
              <a:ext cx="2214578" cy="3571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直線コネクタ 83"/>
            <p:cNvCxnSpPr>
              <a:endCxn id="76" idx="2"/>
            </p:cNvCxnSpPr>
            <p:nvPr/>
          </p:nvCxnSpPr>
          <p:spPr bwMode="auto">
            <a:xfrm rot="8234047" flipH="1" flipV="1">
              <a:off x="1721260" y="2915391"/>
              <a:ext cx="2320492" cy="868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762" y="285728"/>
            <a:ext cx="7686700" cy="785818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Interpretation: Emergence of R2 FAC/convection vortex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altLang="ja-JP" smtClean="0"/>
              <a:t>Hori et al., subauroral flow shear, SD2011 @Dartmouth College</a:t>
            </a:r>
            <a:endParaRPr kumimoji="0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/>
              <a:t>19</a:t>
            </a:fld>
            <a:endParaRPr kumimoji="0" lang="ja-JP" altLang="en-US" dirty="0"/>
          </a:p>
        </p:txBody>
      </p:sp>
      <p:grpSp>
        <p:nvGrpSpPr>
          <p:cNvPr id="12" name="グループ化 24"/>
          <p:cNvGrpSpPr/>
          <p:nvPr/>
        </p:nvGrpSpPr>
        <p:grpSpPr>
          <a:xfrm>
            <a:off x="785786" y="1785930"/>
            <a:ext cx="2576124" cy="4357719"/>
            <a:chOff x="1571604" y="1500174"/>
            <a:chExt cx="2237317" cy="3784600"/>
          </a:xfrm>
        </p:grpSpPr>
        <p:sp>
          <p:nvSpPr>
            <p:cNvPr id="6" name="フリーフォーム 5"/>
            <p:cNvSpPr/>
            <p:nvPr/>
          </p:nvSpPr>
          <p:spPr>
            <a:xfrm>
              <a:off x="1571604" y="1500174"/>
              <a:ext cx="2237317" cy="3784600"/>
            </a:xfrm>
            <a:custGeom>
              <a:avLst/>
              <a:gdLst>
                <a:gd name="connsiteX0" fmla="*/ 2237317 w 2237317"/>
                <a:gd name="connsiteY0" fmla="*/ 1930400 h 3784600"/>
                <a:gd name="connsiteX1" fmla="*/ 2034117 w 2237317"/>
                <a:gd name="connsiteY1" fmla="*/ 2984500 h 3784600"/>
                <a:gd name="connsiteX2" fmla="*/ 1234017 w 2237317"/>
                <a:gd name="connsiteY2" fmla="*/ 3771900 h 3784600"/>
                <a:gd name="connsiteX3" fmla="*/ 230717 w 2237317"/>
                <a:gd name="connsiteY3" fmla="*/ 2908300 h 3784600"/>
                <a:gd name="connsiteX4" fmla="*/ 179917 w 2237317"/>
                <a:gd name="connsiteY4" fmla="*/ 825500 h 3784600"/>
                <a:gd name="connsiteX5" fmla="*/ 1310217 w 2237317"/>
                <a:gd name="connsiteY5" fmla="*/ 0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7317" h="3784600">
                  <a:moveTo>
                    <a:pt x="2237317" y="1930400"/>
                  </a:moveTo>
                  <a:cubicBezTo>
                    <a:pt x="2219325" y="2303991"/>
                    <a:pt x="2201334" y="2677583"/>
                    <a:pt x="2034117" y="2984500"/>
                  </a:cubicBezTo>
                  <a:cubicBezTo>
                    <a:pt x="1866900" y="3291417"/>
                    <a:pt x="1534584" y="3784600"/>
                    <a:pt x="1234017" y="3771900"/>
                  </a:cubicBezTo>
                  <a:cubicBezTo>
                    <a:pt x="933450" y="3759200"/>
                    <a:pt x="406400" y="3399367"/>
                    <a:pt x="230717" y="2908300"/>
                  </a:cubicBezTo>
                  <a:cubicBezTo>
                    <a:pt x="55034" y="2417233"/>
                    <a:pt x="0" y="1310217"/>
                    <a:pt x="179917" y="825500"/>
                  </a:cubicBezTo>
                  <a:cubicBezTo>
                    <a:pt x="359834" y="340783"/>
                    <a:pt x="835025" y="170391"/>
                    <a:pt x="1310217" y="0"/>
                  </a:cubicBezTo>
                </a:path>
              </a:pathLst>
            </a:custGeom>
            <a:ln w="76200">
              <a:solidFill>
                <a:srgbClr val="CC6600"/>
              </a:solidFill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1903930" y="1902298"/>
              <a:ext cx="1713368" cy="2898298"/>
            </a:xfrm>
            <a:custGeom>
              <a:avLst/>
              <a:gdLst>
                <a:gd name="connsiteX0" fmla="*/ 2237317 w 2237317"/>
                <a:gd name="connsiteY0" fmla="*/ 1930400 h 3784600"/>
                <a:gd name="connsiteX1" fmla="*/ 2034117 w 2237317"/>
                <a:gd name="connsiteY1" fmla="*/ 2984500 h 3784600"/>
                <a:gd name="connsiteX2" fmla="*/ 1234017 w 2237317"/>
                <a:gd name="connsiteY2" fmla="*/ 3771900 h 3784600"/>
                <a:gd name="connsiteX3" fmla="*/ 230717 w 2237317"/>
                <a:gd name="connsiteY3" fmla="*/ 2908300 h 3784600"/>
                <a:gd name="connsiteX4" fmla="*/ 179917 w 2237317"/>
                <a:gd name="connsiteY4" fmla="*/ 825500 h 3784600"/>
                <a:gd name="connsiteX5" fmla="*/ 1310217 w 2237317"/>
                <a:gd name="connsiteY5" fmla="*/ 0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7317" h="3784600">
                  <a:moveTo>
                    <a:pt x="2237317" y="1930400"/>
                  </a:moveTo>
                  <a:cubicBezTo>
                    <a:pt x="2219325" y="2303991"/>
                    <a:pt x="2201334" y="2677583"/>
                    <a:pt x="2034117" y="2984500"/>
                  </a:cubicBezTo>
                  <a:cubicBezTo>
                    <a:pt x="1866900" y="3291417"/>
                    <a:pt x="1534584" y="3784600"/>
                    <a:pt x="1234017" y="3771900"/>
                  </a:cubicBezTo>
                  <a:cubicBezTo>
                    <a:pt x="933450" y="3759200"/>
                    <a:pt x="406400" y="3399367"/>
                    <a:pt x="230717" y="2908300"/>
                  </a:cubicBezTo>
                  <a:cubicBezTo>
                    <a:pt x="55034" y="2417233"/>
                    <a:pt x="0" y="1310217"/>
                    <a:pt x="179917" y="825500"/>
                  </a:cubicBezTo>
                  <a:cubicBezTo>
                    <a:pt x="359834" y="340783"/>
                    <a:pt x="835025" y="170391"/>
                    <a:pt x="1310217" y="0"/>
                  </a:cubicBezTo>
                </a:path>
              </a:pathLst>
            </a:custGeom>
            <a:ln w="76200">
              <a:solidFill>
                <a:srgbClr val="CC6600"/>
              </a:solidFill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2219879" y="2371704"/>
              <a:ext cx="1195330" cy="2021994"/>
            </a:xfrm>
            <a:custGeom>
              <a:avLst/>
              <a:gdLst>
                <a:gd name="connsiteX0" fmla="*/ 2237317 w 2237317"/>
                <a:gd name="connsiteY0" fmla="*/ 1930400 h 3784600"/>
                <a:gd name="connsiteX1" fmla="*/ 2034117 w 2237317"/>
                <a:gd name="connsiteY1" fmla="*/ 2984500 h 3784600"/>
                <a:gd name="connsiteX2" fmla="*/ 1234017 w 2237317"/>
                <a:gd name="connsiteY2" fmla="*/ 3771900 h 3784600"/>
                <a:gd name="connsiteX3" fmla="*/ 230717 w 2237317"/>
                <a:gd name="connsiteY3" fmla="*/ 2908300 h 3784600"/>
                <a:gd name="connsiteX4" fmla="*/ 179917 w 2237317"/>
                <a:gd name="connsiteY4" fmla="*/ 825500 h 3784600"/>
                <a:gd name="connsiteX5" fmla="*/ 1310217 w 2237317"/>
                <a:gd name="connsiteY5" fmla="*/ 0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7317" h="3784600">
                  <a:moveTo>
                    <a:pt x="2237317" y="1930400"/>
                  </a:moveTo>
                  <a:cubicBezTo>
                    <a:pt x="2219325" y="2303991"/>
                    <a:pt x="2201334" y="2677583"/>
                    <a:pt x="2034117" y="2984500"/>
                  </a:cubicBezTo>
                  <a:cubicBezTo>
                    <a:pt x="1866900" y="3291417"/>
                    <a:pt x="1534584" y="3784600"/>
                    <a:pt x="1234017" y="3771900"/>
                  </a:cubicBezTo>
                  <a:cubicBezTo>
                    <a:pt x="933450" y="3759200"/>
                    <a:pt x="406400" y="3399367"/>
                    <a:pt x="230717" y="2908300"/>
                  </a:cubicBezTo>
                  <a:cubicBezTo>
                    <a:pt x="55034" y="2417233"/>
                    <a:pt x="0" y="1310217"/>
                    <a:pt x="179917" y="825500"/>
                  </a:cubicBezTo>
                  <a:cubicBezTo>
                    <a:pt x="359834" y="340783"/>
                    <a:pt x="835025" y="170391"/>
                    <a:pt x="1310217" y="0"/>
                  </a:cubicBezTo>
                </a:path>
              </a:pathLst>
            </a:custGeom>
            <a:ln w="76200">
              <a:solidFill>
                <a:srgbClr val="CC6600"/>
              </a:solidFill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6" name="グループ化 10"/>
            <p:cNvGrpSpPr/>
            <p:nvPr/>
          </p:nvGrpSpPr>
          <p:grpSpPr>
            <a:xfrm>
              <a:off x="2486515" y="2586018"/>
              <a:ext cx="571504" cy="571504"/>
              <a:chOff x="5214942" y="2786058"/>
              <a:chExt cx="1000132" cy="1000132"/>
            </a:xfrm>
          </p:grpSpPr>
          <p:sp>
            <p:nvSpPr>
              <p:cNvPr id="9" name="円/楕円 8"/>
              <p:cNvSpPr/>
              <p:nvPr/>
            </p:nvSpPr>
            <p:spPr>
              <a:xfrm>
                <a:off x="5214942" y="2786058"/>
                <a:ext cx="1000132" cy="1000132"/>
              </a:xfrm>
              <a:prstGeom prst="ellipse">
                <a:avLst/>
              </a:prstGeom>
              <a:noFill/>
              <a:ln w="28575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5541175" y="3112291"/>
                <a:ext cx="347666" cy="34766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0" name="グループ化 11"/>
            <p:cNvGrpSpPr/>
            <p:nvPr/>
          </p:nvGrpSpPr>
          <p:grpSpPr>
            <a:xfrm>
              <a:off x="2486515" y="3657588"/>
              <a:ext cx="571504" cy="571504"/>
              <a:chOff x="5214942" y="2786058"/>
              <a:chExt cx="1000132" cy="1000132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214942" y="2786058"/>
                <a:ext cx="1000132" cy="1000132"/>
              </a:xfrm>
              <a:prstGeom prst="ellipse">
                <a:avLst/>
              </a:prstGeom>
              <a:noFill/>
              <a:ln w="28575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41175" y="3112291"/>
                <a:ext cx="347666" cy="34766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24" name="グループ化 23"/>
          <p:cNvGrpSpPr/>
          <p:nvPr/>
        </p:nvGrpSpPr>
        <p:grpSpPr>
          <a:xfrm>
            <a:off x="714348" y="3357567"/>
            <a:ext cx="723900" cy="2402417"/>
            <a:chOff x="889000" y="2711450"/>
            <a:chExt cx="723900" cy="2402417"/>
          </a:xfrm>
        </p:grpSpPr>
        <p:sp>
          <p:nvSpPr>
            <p:cNvPr id="15" name="フリーフォーム 14"/>
            <p:cNvSpPr/>
            <p:nvPr/>
          </p:nvSpPr>
          <p:spPr>
            <a:xfrm>
              <a:off x="889000" y="2711450"/>
              <a:ext cx="723900" cy="2402417"/>
            </a:xfrm>
            <a:custGeom>
              <a:avLst/>
              <a:gdLst>
                <a:gd name="connsiteX0" fmla="*/ 76200 w 723900"/>
                <a:gd name="connsiteY0" fmla="*/ 1212850 h 2402417"/>
                <a:gd name="connsiteX1" fmla="*/ 101600 w 723900"/>
                <a:gd name="connsiteY1" fmla="*/ 1784350 h 2402417"/>
                <a:gd name="connsiteX2" fmla="*/ 279400 w 723900"/>
                <a:gd name="connsiteY2" fmla="*/ 2305050 h 2402417"/>
                <a:gd name="connsiteX3" fmla="*/ 622300 w 723900"/>
                <a:gd name="connsiteY3" fmla="*/ 2254250 h 2402417"/>
                <a:gd name="connsiteX4" fmla="*/ 723900 w 723900"/>
                <a:gd name="connsiteY4" fmla="*/ 1416050 h 2402417"/>
                <a:gd name="connsiteX5" fmla="*/ 622300 w 723900"/>
                <a:gd name="connsiteY5" fmla="*/ 247650 h 2402417"/>
                <a:gd name="connsiteX6" fmla="*/ 165100 w 723900"/>
                <a:gd name="connsiteY6" fmla="*/ 57150 h 2402417"/>
                <a:gd name="connsiteX7" fmla="*/ 0 w 723900"/>
                <a:gd name="connsiteY7" fmla="*/ 590550 h 240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900" h="2402417">
                  <a:moveTo>
                    <a:pt x="76200" y="1212850"/>
                  </a:moveTo>
                  <a:cubicBezTo>
                    <a:pt x="71966" y="1407583"/>
                    <a:pt x="67733" y="1602317"/>
                    <a:pt x="101600" y="1784350"/>
                  </a:cubicBezTo>
                  <a:cubicBezTo>
                    <a:pt x="135467" y="1966383"/>
                    <a:pt x="192617" y="2226733"/>
                    <a:pt x="279400" y="2305050"/>
                  </a:cubicBezTo>
                  <a:cubicBezTo>
                    <a:pt x="366183" y="2383367"/>
                    <a:pt x="548217" y="2402417"/>
                    <a:pt x="622300" y="2254250"/>
                  </a:cubicBezTo>
                  <a:cubicBezTo>
                    <a:pt x="696383" y="2106083"/>
                    <a:pt x="723900" y="1750483"/>
                    <a:pt x="723900" y="1416050"/>
                  </a:cubicBezTo>
                  <a:cubicBezTo>
                    <a:pt x="723900" y="1081617"/>
                    <a:pt x="715433" y="474133"/>
                    <a:pt x="622300" y="247650"/>
                  </a:cubicBezTo>
                  <a:cubicBezTo>
                    <a:pt x="529167" y="21167"/>
                    <a:pt x="268817" y="0"/>
                    <a:pt x="165100" y="57150"/>
                  </a:cubicBezTo>
                  <a:cubicBezTo>
                    <a:pt x="61383" y="114300"/>
                    <a:pt x="30691" y="352425"/>
                    <a:pt x="0" y="590550"/>
                  </a:cubicBezTo>
                </a:path>
              </a:pathLst>
            </a:custGeom>
            <a:ln w="12700">
              <a:solidFill>
                <a:srgbClr val="0070C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5" name="グループ化 15"/>
            <p:cNvGrpSpPr/>
            <p:nvPr/>
          </p:nvGrpSpPr>
          <p:grpSpPr>
            <a:xfrm>
              <a:off x="1142976" y="3429000"/>
              <a:ext cx="242331" cy="242331"/>
              <a:chOff x="7687255" y="4758305"/>
              <a:chExt cx="913290" cy="913290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 rot="16200000" flipH="1">
                <a:off x="7822429" y="4893480"/>
                <a:ext cx="642942" cy="642942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rot="10800000" flipH="1">
                <a:off x="7822429" y="4893479"/>
                <a:ext cx="642942" cy="642942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円/楕円 18"/>
              <p:cNvSpPr/>
              <p:nvPr/>
            </p:nvSpPr>
            <p:spPr>
              <a:xfrm>
                <a:off x="7687255" y="4758305"/>
                <a:ext cx="913290" cy="913290"/>
              </a:xfrm>
              <a:prstGeom prst="ellipse">
                <a:avLst/>
              </a:prstGeom>
              <a:noFill/>
              <a:ln w="1270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7" name="グループ化 19"/>
            <p:cNvGrpSpPr/>
            <p:nvPr/>
          </p:nvGrpSpPr>
          <p:grpSpPr>
            <a:xfrm>
              <a:off x="1214414" y="4286256"/>
              <a:ext cx="242331" cy="242331"/>
              <a:chOff x="7687255" y="4758305"/>
              <a:chExt cx="913290" cy="913290"/>
            </a:xfrm>
          </p:grpSpPr>
          <p:cxnSp>
            <p:nvCxnSpPr>
              <p:cNvPr id="21" name="直線コネクタ 20"/>
              <p:cNvCxnSpPr/>
              <p:nvPr/>
            </p:nvCxnSpPr>
            <p:spPr>
              <a:xfrm rot="16200000" flipH="1">
                <a:off x="7822429" y="4893480"/>
                <a:ext cx="642942" cy="642942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rot="10800000" flipH="1">
                <a:off x="7822429" y="4893479"/>
                <a:ext cx="642942" cy="642942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円/楕円 22"/>
              <p:cNvSpPr/>
              <p:nvPr/>
            </p:nvSpPr>
            <p:spPr>
              <a:xfrm>
                <a:off x="7687255" y="4758305"/>
                <a:ext cx="913290" cy="913290"/>
              </a:xfrm>
              <a:prstGeom prst="ellipse">
                <a:avLst/>
              </a:prstGeom>
              <a:noFill/>
              <a:ln w="1270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26" name="左右矢印 25"/>
          <p:cNvSpPr/>
          <p:nvPr/>
        </p:nvSpPr>
        <p:spPr>
          <a:xfrm>
            <a:off x="3786182" y="3643314"/>
            <a:ext cx="1071570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9" name="グループ化 26"/>
          <p:cNvGrpSpPr/>
          <p:nvPr/>
        </p:nvGrpSpPr>
        <p:grpSpPr>
          <a:xfrm>
            <a:off x="6048504" y="1812402"/>
            <a:ext cx="2238271" cy="3786214"/>
            <a:chOff x="1571604" y="1500174"/>
            <a:chExt cx="2237317" cy="3784600"/>
          </a:xfrm>
        </p:grpSpPr>
        <p:sp>
          <p:nvSpPr>
            <p:cNvPr id="28" name="フリーフォーム 27"/>
            <p:cNvSpPr/>
            <p:nvPr/>
          </p:nvSpPr>
          <p:spPr>
            <a:xfrm>
              <a:off x="1571604" y="1500174"/>
              <a:ext cx="2237317" cy="3784600"/>
            </a:xfrm>
            <a:custGeom>
              <a:avLst/>
              <a:gdLst>
                <a:gd name="connsiteX0" fmla="*/ 2237317 w 2237317"/>
                <a:gd name="connsiteY0" fmla="*/ 1930400 h 3784600"/>
                <a:gd name="connsiteX1" fmla="*/ 2034117 w 2237317"/>
                <a:gd name="connsiteY1" fmla="*/ 2984500 h 3784600"/>
                <a:gd name="connsiteX2" fmla="*/ 1234017 w 2237317"/>
                <a:gd name="connsiteY2" fmla="*/ 3771900 h 3784600"/>
                <a:gd name="connsiteX3" fmla="*/ 230717 w 2237317"/>
                <a:gd name="connsiteY3" fmla="*/ 2908300 h 3784600"/>
                <a:gd name="connsiteX4" fmla="*/ 179917 w 2237317"/>
                <a:gd name="connsiteY4" fmla="*/ 825500 h 3784600"/>
                <a:gd name="connsiteX5" fmla="*/ 1310217 w 2237317"/>
                <a:gd name="connsiteY5" fmla="*/ 0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7317" h="3784600">
                  <a:moveTo>
                    <a:pt x="2237317" y="1930400"/>
                  </a:moveTo>
                  <a:cubicBezTo>
                    <a:pt x="2219325" y="2303991"/>
                    <a:pt x="2201334" y="2677583"/>
                    <a:pt x="2034117" y="2984500"/>
                  </a:cubicBezTo>
                  <a:cubicBezTo>
                    <a:pt x="1866900" y="3291417"/>
                    <a:pt x="1534584" y="3784600"/>
                    <a:pt x="1234017" y="3771900"/>
                  </a:cubicBezTo>
                  <a:cubicBezTo>
                    <a:pt x="933450" y="3759200"/>
                    <a:pt x="406400" y="3399367"/>
                    <a:pt x="230717" y="2908300"/>
                  </a:cubicBezTo>
                  <a:cubicBezTo>
                    <a:pt x="55034" y="2417233"/>
                    <a:pt x="0" y="1310217"/>
                    <a:pt x="179917" y="825500"/>
                  </a:cubicBezTo>
                  <a:cubicBezTo>
                    <a:pt x="359834" y="340783"/>
                    <a:pt x="835025" y="170391"/>
                    <a:pt x="1310217" y="0"/>
                  </a:cubicBezTo>
                </a:path>
              </a:pathLst>
            </a:custGeom>
            <a:ln w="38100">
              <a:solidFill>
                <a:srgbClr val="CC3300"/>
              </a:solidFill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2155389" y="2262613"/>
              <a:ext cx="1324311" cy="2240177"/>
            </a:xfrm>
            <a:custGeom>
              <a:avLst/>
              <a:gdLst>
                <a:gd name="connsiteX0" fmla="*/ 2237317 w 2237317"/>
                <a:gd name="connsiteY0" fmla="*/ 1930400 h 3784600"/>
                <a:gd name="connsiteX1" fmla="*/ 2034117 w 2237317"/>
                <a:gd name="connsiteY1" fmla="*/ 2984500 h 3784600"/>
                <a:gd name="connsiteX2" fmla="*/ 1234017 w 2237317"/>
                <a:gd name="connsiteY2" fmla="*/ 3771900 h 3784600"/>
                <a:gd name="connsiteX3" fmla="*/ 230717 w 2237317"/>
                <a:gd name="connsiteY3" fmla="*/ 2908300 h 3784600"/>
                <a:gd name="connsiteX4" fmla="*/ 179917 w 2237317"/>
                <a:gd name="connsiteY4" fmla="*/ 825500 h 3784600"/>
                <a:gd name="connsiteX5" fmla="*/ 1310217 w 2237317"/>
                <a:gd name="connsiteY5" fmla="*/ 0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7317" h="3784600">
                  <a:moveTo>
                    <a:pt x="2237317" y="1930400"/>
                  </a:moveTo>
                  <a:cubicBezTo>
                    <a:pt x="2219325" y="2303991"/>
                    <a:pt x="2201334" y="2677583"/>
                    <a:pt x="2034117" y="2984500"/>
                  </a:cubicBezTo>
                  <a:cubicBezTo>
                    <a:pt x="1866900" y="3291417"/>
                    <a:pt x="1534584" y="3784600"/>
                    <a:pt x="1234017" y="3771900"/>
                  </a:cubicBezTo>
                  <a:cubicBezTo>
                    <a:pt x="933450" y="3759200"/>
                    <a:pt x="406400" y="3399367"/>
                    <a:pt x="230717" y="2908300"/>
                  </a:cubicBezTo>
                  <a:cubicBezTo>
                    <a:pt x="55034" y="2417233"/>
                    <a:pt x="0" y="1310217"/>
                    <a:pt x="179917" y="825500"/>
                  </a:cubicBezTo>
                  <a:cubicBezTo>
                    <a:pt x="359834" y="340783"/>
                    <a:pt x="835025" y="170391"/>
                    <a:pt x="1310217" y="0"/>
                  </a:cubicBezTo>
                </a:path>
              </a:pathLst>
            </a:custGeom>
            <a:ln w="38100">
              <a:solidFill>
                <a:srgbClr val="CC3300"/>
              </a:solidFill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1" name="グループ化 10"/>
            <p:cNvGrpSpPr/>
            <p:nvPr/>
          </p:nvGrpSpPr>
          <p:grpSpPr>
            <a:xfrm>
              <a:off x="2531602" y="2864933"/>
              <a:ext cx="413257" cy="413257"/>
              <a:chOff x="5293833" y="3274150"/>
              <a:chExt cx="723198" cy="723198"/>
            </a:xfrm>
          </p:grpSpPr>
          <p:sp>
            <p:nvSpPr>
              <p:cNvPr id="35" name="円/楕円 8"/>
              <p:cNvSpPr/>
              <p:nvPr/>
            </p:nvSpPr>
            <p:spPr>
              <a:xfrm>
                <a:off x="5293833" y="3274150"/>
                <a:ext cx="723198" cy="723198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6" name="円/楕円 9"/>
              <p:cNvSpPr/>
              <p:nvPr/>
            </p:nvSpPr>
            <p:spPr>
              <a:xfrm>
                <a:off x="5529732" y="3510044"/>
                <a:ext cx="251399" cy="25139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32" name="グループ化 11"/>
            <p:cNvGrpSpPr/>
            <p:nvPr/>
          </p:nvGrpSpPr>
          <p:grpSpPr>
            <a:xfrm>
              <a:off x="2674419" y="3650415"/>
              <a:ext cx="413257" cy="413257"/>
              <a:chOff x="5543762" y="2773498"/>
              <a:chExt cx="723198" cy="723198"/>
            </a:xfrm>
          </p:grpSpPr>
          <p:sp>
            <p:nvSpPr>
              <p:cNvPr id="33" name="円/楕円 32"/>
              <p:cNvSpPr/>
              <p:nvPr/>
            </p:nvSpPr>
            <p:spPr>
              <a:xfrm>
                <a:off x="5543762" y="2773498"/>
                <a:ext cx="723198" cy="723198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5779657" y="3009397"/>
                <a:ext cx="251399" cy="25139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37" name="グループ化 36"/>
          <p:cNvGrpSpPr/>
          <p:nvPr/>
        </p:nvGrpSpPr>
        <p:grpSpPr>
          <a:xfrm>
            <a:off x="5500694" y="3312603"/>
            <a:ext cx="723900" cy="2402417"/>
            <a:chOff x="889000" y="2711450"/>
            <a:chExt cx="723900" cy="2402417"/>
          </a:xfrm>
        </p:grpSpPr>
        <p:sp>
          <p:nvSpPr>
            <p:cNvPr id="38" name="フリーフォーム 37"/>
            <p:cNvSpPr/>
            <p:nvPr/>
          </p:nvSpPr>
          <p:spPr>
            <a:xfrm>
              <a:off x="889000" y="2711450"/>
              <a:ext cx="723900" cy="2402417"/>
            </a:xfrm>
            <a:custGeom>
              <a:avLst/>
              <a:gdLst>
                <a:gd name="connsiteX0" fmla="*/ 76200 w 723900"/>
                <a:gd name="connsiteY0" fmla="*/ 1212850 h 2402417"/>
                <a:gd name="connsiteX1" fmla="*/ 101600 w 723900"/>
                <a:gd name="connsiteY1" fmla="*/ 1784350 h 2402417"/>
                <a:gd name="connsiteX2" fmla="*/ 279400 w 723900"/>
                <a:gd name="connsiteY2" fmla="*/ 2305050 h 2402417"/>
                <a:gd name="connsiteX3" fmla="*/ 622300 w 723900"/>
                <a:gd name="connsiteY3" fmla="*/ 2254250 h 2402417"/>
                <a:gd name="connsiteX4" fmla="*/ 723900 w 723900"/>
                <a:gd name="connsiteY4" fmla="*/ 1416050 h 2402417"/>
                <a:gd name="connsiteX5" fmla="*/ 622300 w 723900"/>
                <a:gd name="connsiteY5" fmla="*/ 247650 h 2402417"/>
                <a:gd name="connsiteX6" fmla="*/ 165100 w 723900"/>
                <a:gd name="connsiteY6" fmla="*/ 57150 h 2402417"/>
                <a:gd name="connsiteX7" fmla="*/ 0 w 723900"/>
                <a:gd name="connsiteY7" fmla="*/ 590550 h 240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900" h="2402417">
                  <a:moveTo>
                    <a:pt x="76200" y="1212850"/>
                  </a:moveTo>
                  <a:cubicBezTo>
                    <a:pt x="71966" y="1407583"/>
                    <a:pt x="67733" y="1602317"/>
                    <a:pt x="101600" y="1784350"/>
                  </a:cubicBezTo>
                  <a:cubicBezTo>
                    <a:pt x="135467" y="1966383"/>
                    <a:pt x="192617" y="2226733"/>
                    <a:pt x="279400" y="2305050"/>
                  </a:cubicBezTo>
                  <a:cubicBezTo>
                    <a:pt x="366183" y="2383367"/>
                    <a:pt x="548217" y="2402417"/>
                    <a:pt x="622300" y="2254250"/>
                  </a:cubicBezTo>
                  <a:cubicBezTo>
                    <a:pt x="696383" y="2106083"/>
                    <a:pt x="723900" y="1750483"/>
                    <a:pt x="723900" y="1416050"/>
                  </a:cubicBezTo>
                  <a:cubicBezTo>
                    <a:pt x="723900" y="1081617"/>
                    <a:pt x="715433" y="474133"/>
                    <a:pt x="622300" y="247650"/>
                  </a:cubicBezTo>
                  <a:cubicBezTo>
                    <a:pt x="529167" y="21167"/>
                    <a:pt x="268817" y="0"/>
                    <a:pt x="165100" y="57150"/>
                  </a:cubicBezTo>
                  <a:cubicBezTo>
                    <a:pt x="61383" y="114300"/>
                    <a:pt x="30691" y="352425"/>
                    <a:pt x="0" y="590550"/>
                  </a:cubicBezTo>
                </a:path>
              </a:pathLst>
            </a:custGeom>
            <a:ln w="28575">
              <a:solidFill>
                <a:srgbClr val="0070C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1142976" y="3428995"/>
              <a:ext cx="242331" cy="242330"/>
              <a:chOff x="7687255" y="4758305"/>
              <a:chExt cx="913290" cy="913290"/>
            </a:xfrm>
          </p:grpSpPr>
          <p:cxnSp>
            <p:nvCxnSpPr>
              <p:cNvPr id="44" name="直線コネクタ 16"/>
              <p:cNvCxnSpPr/>
              <p:nvPr/>
            </p:nvCxnSpPr>
            <p:spPr>
              <a:xfrm rot="16200000" flipH="1">
                <a:off x="7822429" y="4893480"/>
                <a:ext cx="642942" cy="642942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rot="10800000" flipH="1">
                <a:off x="7822429" y="4893479"/>
                <a:ext cx="642942" cy="642942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円/楕円 45"/>
              <p:cNvSpPr/>
              <p:nvPr/>
            </p:nvSpPr>
            <p:spPr>
              <a:xfrm>
                <a:off x="7687255" y="4758305"/>
                <a:ext cx="913290" cy="91329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0" name="グループ化 19"/>
            <p:cNvGrpSpPr/>
            <p:nvPr/>
          </p:nvGrpSpPr>
          <p:grpSpPr>
            <a:xfrm>
              <a:off x="1214414" y="4286251"/>
              <a:ext cx="242331" cy="242330"/>
              <a:chOff x="7687255" y="4758305"/>
              <a:chExt cx="913290" cy="913290"/>
            </a:xfrm>
          </p:grpSpPr>
          <p:cxnSp>
            <p:nvCxnSpPr>
              <p:cNvPr id="41" name="直線コネクタ 40"/>
              <p:cNvCxnSpPr/>
              <p:nvPr/>
            </p:nvCxnSpPr>
            <p:spPr>
              <a:xfrm rot="16200000" flipH="1">
                <a:off x="7822429" y="4893480"/>
                <a:ext cx="642942" cy="642942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rot="10800000" flipH="1">
                <a:off x="7822429" y="4893479"/>
                <a:ext cx="642942" cy="642942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円/楕円 42"/>
              <p:cNvSpPr/>
              <p:nvPr/>
            </p:nvSpPr>
            <p:spPr>
              <a:xfrm>
                <a:off x="7687255" y="4758305"/>
                <a:ext cx="913290" cy="91329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47" name="グループ化 54"/>
          <p:cNvGrpSpPr/>
          <p:nvPr/>
        </p:nvGrpSpPr>
        <p:grpSpPr>
          <a:xfrm>
            <a:off x="5673969" y="4077072"/>
            <a:ext cx="898295" cy="852130"/>
            <a:chOff x="5673973" y="4077070"/>
            <a:chExt cx="898296" cy="852130"/>
          </a:xfrm>
        </p:grpSpPr>
        <p:cxnSp>
          <p:nvCxnSpPr>
            <p:cNvPr id="48" name="直線矢印コネクタ 47"/>
            <p:cNvCxnSpPr/>
            <p:nvPr/>
          </p:nvCxnSpPr>
          <p:spPr>
            <a:xfrm rot="16200000" flipH="1">
              <a:off x="5528593" y="4742782"/>
              <a:ext cx="331795" cy="410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 rot="16200000" flipV="1">
              <a:off x="5767874" y="4481994"/>
              <a:ext cx="780122" cy="11428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 rot="16200000" flipV="1">
              <a:off x="6112356" y="4397848"/>
              <a:ext cx="780692" cy="13913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テキスト ボックス 57"/>
          <p:cNvSpPr txBox="1"/>
          <p:nvPr/>
        </p:nvSpPr>
        <p:spPr>
          <a:xfrm>
            <a:off x="2357423" y="1571614"/>
            <a:ext cx="178595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Dominated by convection (R1 FAC)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932040" y="1196752"/>
            <a:ext cx="237626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Convection weakens or </a:t>
            </a:r>
            <a:br>
              <a:rPr kumimoji="1" lang="en-US" altLang="ja-JP" dirty="0" smtClean="0"/>
            </a:br>
            <a:r>
              <a:rPr kumimoji="1" lang="en-US" altLang="ja-JP" dirty="0" smtClean="0"/>
              <a:t>partial ring current intensifies relatively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000232" y="357188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Upward FAC (R1)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14282" y="557214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Downward FAC (R2)</a:t>
            </a:r>
            <a:endParaRPr kumimoji="1" lang="ja-JP" altLang="en-US" dirty="0"/>
          </a:p>
        </p:txBody>
      </p:sp>
      <p:grpSp>
        <p:nvGrpSpPr>
          <p:cNvPr id="49" name="グループ化 63"/>
          <p:cNvGrpSpPr/>
          <p:nvPr/>
        </p:nvGrpSpPr>
        <p:grpSpPr>
          <a:xfrm>
            <a:off x="583275" y="3714755"/>
            <a:ext cx="845454" cy="1357321"/>
            <a:chOff x="583274" y="3714751"/>
            <a:chExt cx="845454" cy="1357321"/>
          </a:xfrm>
        </p:grpSpPr>
        <p:grpSp>
          <p:nvGrpSpPr>
            <p:cNvPr id="52" name="グループ化 56"/>
            <p:cNvGrpSpPr/>
            <p:nvPr/>
          </p:nvGrpSpPr>
          <p:grpSpPr>
            <a:xfrm>
              <a:off x="583274" y="3714751"/>
              <a:ext cx="845454" cy="1295409"/>
              <a:chOff x="583274" y="3714751"/>
              <a:chExt cx="845454" cy="1295409"/>
            </a:xfrm>
          </p:grpSpPr>
          <p:cxnSp>
            <p:nvCxnSpPr>
              <p:cNvPr id="54" name="直線矢印コネクタ 53"/>
              <p:cNvCxnSpPr/>
              <p:nvPr/>
            </p:nvCxnSpPr>
            <p:spPr>
              <a:xfrm rot="16200000" flipV="1">
                <a:off x="714348" y="4286255"/>
                <a:ext cx="1285883" cy="1428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線矢印コネクタ 55"/>
              <p:cNvCxnSpPr/>
              <p:nvPr/>
            </p:nvCxnSpPr>
            <p:spPr>
              <a:xfrm rot="16200000" flipV="1">
                <a:off x="185604" y="4541050"/>
                <a:ext cx="866780" cy="714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直線矢印コネクタ 62"/>
            <p:cNvCxnSpPr/>
            <p:nvPr/>
          </p:nvCxnSpPr>
          <p:spPr>
            <a:xfrm rot="16200000" flipV="1">
              <a:off x="285721" y="4357693"/>
              <a:ext cx="1285883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5" name="図 64" descr="20070810_0902_ksr_enhanced_c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8" y="4686300"/>
            <a:ext cx="1533525" cy="2171700"/>
          </a:xfrm>
          <a:prstGeom prst="rect">
            <a:avLst/>
          </a:prstGeom>
        </p:spPr>
      </p:pic>
      <p:grpSp>
        <p:nvGrpSpPr>
          <p:cNvPr id="53" name="グループ化 71"/>
          <p:cNvGrpSpPr/>
          <p:nvPr/>
        </p:nvGrpSpPr>
        <p:grpSpPr>
          <a:xfrm>
            <a:off x="3442028" y="3142710"/>
            <a:ext cx="2725227" cy="2806571"/>
            <a:chOff x="3442028" y="3142709"/>
            <a:chExt cx="2725226" cy="2806571"/>
          </a:xfrm>
        </p:grpSpPr>
        <p:sp>
          <p:nvSpPr>
            <p:cNvPr id="71" name="テキスト ボックス 70"/>
            <p:cNvSpPr txBox="1"/>
            <p:nvPr/>
          </p:nvSpPr>
          <p:spPr>
            <a:xfrm>
              <a:off x="4309866" y="5025950"/>
              <a:ext cx="1857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Sheet-like structure in longitudinal dir.</a:t>
              </a:r>
              <a:endParaRPr kumimoji="1" lang="ja-JP" altLang="en-US" b="1" dirty="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442028" y="3142709"/>
              <a:ext cx="2071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Change quickly (~ </a:t>
              </a:r>
              <a:r>
                <a:rPr lang="en-US" altLang="ja-JP" b="1" dirty="0" err="1" smtClean="0"/>
                <a:t>mins</a:t>
              </a:r>
              <a:r>
                <a:rPr lang="en-US" altLang="ja-JP" b="1" dirty="0" smtClean="0"/>
                <a:t>)</a:t>
              </a:r>
              <a:endParaRPr kumimoji="1" lang="ja-JP" altLang="en-US" b="1" dirty="0"/>
            </a:p>
          </p:txBody>
        </p:sp>
      </p:grpSp>
      <p:pic>
        <p:nvPicPr>
          <p:cNvPr id="81" name="図 80" descr="ksr_0840_cu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071546"/>
            <a:ext cx="1400175" cy="2343150"/>
          </a:xfrm>
          <a:prstGeom prst="rect">
            <a:avLst/>
          </a:prstGeom>
        </p:spPr>
      </p:pic>
      <p:sp>
        <p:nvSpPr>
          <p:cNvPr id="68" name="テキスト ボックス 67"/>
          <p:cNvSpPr txBox="1"/>
          <p:nvPr/>
        </p:nvSpPr>
        <p:spPr>
          <a:xfrm>
            <a:off x="7236296" y="62068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Similar to </a:t>
            </a:r>
            <a:r>
              <a:rPr kumimoji="1" lang="en-US" altLang="ja-JP" u="sng" dirty="0" err="1" smtClean="0">
                <a:solidFill>
                  <a:srgbClr val="C00000"/>
                </a:solidFill>
              </a:rPr>
              <a:t>overshielding</a:t>
            </a:r>
            <a:r>
              <a:rPr kumimoji="1" lang="en-US" altLang="ja-JP" dirty="0" smtClean="0">
                <a:solidFill>
                  <a:srgbClr val="C00000"/>
                </a:solidFill>
              </a:rPr>
              <a:t> during storms 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20070810.90.north_fov.png"/>
          <p:cNvPicPr>
            <a:picLocks noChangeAspect="1"/>
          </p:cNvPicPr>
          <p:nvPr/>
        </p:nvPicPr>
        <p:blipFill>
          <a:blip r:embed="rId2" cstate="print"/>
          <a:srcRect t="2750"/>
          <a:stretch>
            <a:fillRect/>
          </a:stretch>
        </p:blipFill>
        <p:spPr>
          <a:xfrm>
            <a:off x="4139952" y="1412776"/>
            <a:ext cx="4968552" cy="483188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r>
              <a:rPr lang="en-US" altLang="ja-JP" dirty="0" smtClean="0"/>
              <a:t>Observation</a:t>
            </a:r>
            <a:endParaRPr kumimoji="1" lang="en-US" altLang="ja-JP" dirty="0" smtClean="0"/>
          </a:p>
          <a:p>
            <a:r>
              <a:rPr lang="en-US" altLang="ja-JP" dirty="0" smtClean="0"/>
              <a:t>Case study</a:t>
            </a:r>
          </a:p>
          <a:p>
            <a:pPr lvl="1"/>
            <a:r>
              <a:rPr kumimoji="1" lang="en-US" altLang="ja-JP" dirty="0" smtClean="0"/>
              <a:t>Flow shear during a </a:t>
            </a:r>
            <a:r>
              <a:rPr kumimoji="1" lang="en-US" altLang="ja-JP" dirty="0" err="1" smtClean="0"/>
              <a:t>substorm</a:t>
            </a:r>
            <a:endParaRPr kumimoji="1" lang="en-US" altLang="ja-JP" dirty="0" smtClean="0"/>
          </a:p>
          <a:p>
            <a:r>
              <a:rPr kumimoji="1" lang="en-US" altLang="ja-JP" dirty="0" smtClean="0"/>
              <a:t>Statistics</a:t>
            </a:r>
          </a:p>
          <a:p>
            <a:pPr lvl="1"/>
            <a:r>
              <a:rPr lang="en-US" altLang="ja-JP" dirty="0" smtClean="0"/>
              <a:t>Location</a:t>
            </a:r>
          </a:p>
          <a:p>
            <a:pPr lvl="1"/>
            <a:r>
              <a:rPr lang="en-US" altLang="ja-JP" dirty="0" smtClean="0"/>
              <a:t>Comparison with satellite obs.</a:t>
            </a:r>
          </a:p>
          <a:p>
            <a:pPr lvl="1"/>
            <a:r>
              <a:rPr lang="en-US" altLang="ja-JP" dirty="0" err="1" smtClean="0"/>
              <a:t>Geomag</a:t>
            </a:r>
            <a:r>
              <a:rPr lang="en-US" altLang="ja-JP" dirty="0" smtClean="0"/>
              <a:t>.</a:t>
            </a:r>
            <a:r>
              <a:rPr kumimoji="1" lang="en-US" altLang="ja-JP" dirty="0" smtClean="0"/>
              <a:t> correlation </a:t>
            </a:r>
          </a:p>
          <a:p>
            <a:r>
              <a:rPr lang="en-US" altLang="ja-JP" dirty="0" smtClean="0"/>
              <a:t>Discussion</a:t>
            </a:r>
          </a:p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EDE1-2E98-4E09-AFF7-ABA0EFDAB4D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Hori et al., subauroral flow shear, SD2011 @Dartmouth College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Hori et al., subauroral flow shear, SD2011 @Dartmouth College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EDE1-2E98-4E09-AFF7-ABA0EFDAB4D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pic>
        <p:nvPicPr>
          <p:cNvPr id="7" name="コンテンツ プレースホルダ 6" descr="MLT198_0754_0808_sdv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700" y="1428766"/>
            <a:ext cx="6000750" cy="42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8229600" cy="4937760"/>
          </a:xfrm>
          <a:solidFill>
            <a:srgbClr val="0000CC">
              <a:alpha val="69804"/>
            </a:srgb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We examined the spatial and temporal properties of the flow shears which emerged transiently in the evening sector.</a:t>
            </a:r>
          </a:p>
          <a:p>
            <a:pPr>
              <a:buNone/>
            </a:pPr>
            <a:endParaRPr lang="en-US" altLang="ja-JP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Eastward flows of ~ 50–100 m/s emerged transiently on </a:t>
            </a:r>
            <a:r>
              <a:rPr lang="en-US" altLang="ja-JP" dirty="0" smtClean="0">
                <a:solidFill>
                  <a:srgbClr val="FFC000"/>
                </a:solidFill>
              </a:rPr>
              <a:t>the lower-latitude side (part?) of SAPS, forming a flow shear (reversal). </a:t>
            </a:r>
          </a:p>
          <a:p>
            <a:r>
              <a:rPr lang="en-US" altLang="ja-JP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Most of flow shears are found during </a:t>
            </a:r>
            <a:r>
              <a:rPr lang="en-US" altLang="ja-JP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substorms</a:t>
            </a:r>
            <a:r>
              <a:rPr lang="en-US" altLang="ja-JP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while they can be found during non-</a:t>
            </a:r>
            <a:r>
              <a:rPr lang="en-US" altLang="ja-JP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substorm</a:t>
            </a:r>
            <a:r>
              <a:rPr lang="en-US" altLang="ja-JP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intervals, in association with decay of the DP2 current system. </a:t>
            </a:r>
          </a:p>
          <a:p>
            <a:r>
              <a:rPr lang="en-US" altLang="ja-JP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 interpretation would be that the eastward flows (and resultant flow shears between them and SAPS) correspond to the lower-latitude portion of the downward FAC-driven convection cell dominating temporarily the upward FAC-driven cell in the sub-auroral region. </a:t>
            </a:r>
          </a:p>
          <a:p>
            <a:r>
              <a:rPr lang="en-US" altLang="ja-JP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reason why flow shears can be generated during periods of </a:t>
            </a:r>
            <a:r>
              <a:rPr lang="en-US" altLang="ja-JP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substorm</a:t>
            </a:r>
            <a:r>
              <a:rPr lang="en-US" altLang="ja-JP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and DP2 decay would be that dynamic (maybe rapid) changes of balance between R1 and R2 FACs occur.</a:t>
            </a:r>
          </a:p>
          <a:p>
            <a:pPr>
              <a:buNone/>
            </a:pPr>
            <a:endParaRPr lang="en-US" altLang="ja-JP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en-US" altLang="ja-JP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Future works</a:t>
            </a:r>
          </a:p>
          <a:p>
            <a:r>
              <a:rPr lang="en-US" altLang="ja-JP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Current closure around the flow shear region</a:t>
            </a:r>
          </a:p>
        </p:txBody>
      </p:sp>
      <p:sp>
        <p:nvSpPr>
          <p:cNvPr id="8" name="円/楕円 7"/>
          <p:cNvSpPr/>
          <p:nvPr/>
        </p:nvSpPr>
        <p:spPr>
          <a:xfrm>
            <a:off x="539552" y="5229200"/>
            <a:ext cx="4752528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dirty="0" smtClean="0"/>
              <a:t>Introduction:</a:t>
            </a:r>
            <a:br>
              <a:rPr kumimoji="1" lang="en-US" altLang="ja-JP" sz="3200" dirty="0" smtClean="0"/>
            </a:br>
            <a:r>
              <a:rPr kumimoji="1" lang="en-US" altLang="ja-JP" sz="2700" dirty="0" smtClean="0"/>
              <a:t>As a more transient convection feature:</a:t>
            </a:r>
            <a:br>
              <a:rPr kumimoji="1" lang="en-US" altLang="ja-JP" sz="2700" dirty="0" smtClean="0"/>
            </a:br>
            <a:r>
              <a:rPr kumimoji="1" lang="en-US" altLang="ja-JP" sz="2700" dirty="0" err="1" smtClean="0"/>
              <a:t>Duskside</a:t>
            </a:r>
            <a:r>
              <a:rPr kumimoji="1" lang="en-US" altLang="ja-JP" sz="2700" dirty="0" smtClean="0"/>
              <a:t> fast westward flow </a:t>
            </a:r>
            <a:r>
              <a:rPr kumimoji="1" lang="en-US" altLang="ja-JP" sz="2700" dirty="0" smtClean="0">
                <a:sym typeface="Wingdings" pitchFamily="2" charset="2"/>
              </a:rPr>
              <a:t> SAPS</a:t>
            </a:r>
            <a:endParaRPr kumimoji="1" lang="ja-JP" altLang="en-US" sz="27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Hori et al., subauroral flow shear, SD2011 @Dartmouth College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373C-E54A-412E-95FA-E2E1DD7D723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500175"/>
            <a:ext cx="43719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6"/>
            <a:ext cx="36766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418658" y="1124744"/>
            <a:ext cx="4219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C00000"/>
                </a:solidFill>
              </a:rPr>
              <a:t>SubAuroral</a:t>
            </a:r>
            <a:r>
              <a:rPr lang="en-US" altLang="ja-JP" dirty="0" smtClean="0">
                <a:solidFill>
                  <a:srgbClr val="C00000"/>
                </a:solidFill>
              </a:rPr>
              <a:t> Polarization Streams (SAPS)</a:t>
            </a:r>
            <a:r>
              <a:rPr lang="en-US" altLang="ja-JP" dirty="0" smtClean="0"/>
              <a:t> seen by KSR and DMSP satellite </a:t>
            </a:r>
            <a:br>
              <a:rPr lang="en-US" altLang="ja-JP" dirty="0" smtClean="0"/>
            </a:br>
            <a:r>
              <a:rPr lang="en-US" altLang="ja-JP" dirty="0" smtClean="0"/>
              <a:t>[</a:t>
            </a:r>
            <a:r>
              <a:rPr kumimoji="1" lang="en-US" altLang="ja-JP" dirty="0" err="1" smtClean="0"/>
              <a:t>Koustov</a:t>
            </a:r>
            <a:r>
              <a:rPr kumimoji="1" lang="en-US" altLang="ja-JP" dirty="0" smtClean="0"/>
              <a:t> et al., 2006]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29191" y="114298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Auroral Westward Flow Channel </a:t>
            </a:r>
            <a:r>
              <a:rPr lang="en-US" altLang="ja-JP" dirty="0" smtClean="0"/>
              <a:t>(AWFC) seen by TIGER [</a:t>
            </a:r>
            <a:r>
              <a:rPr kumimoji="1" lang="en-US" altLang="ja-JP" dirty="0" smtClean="0"/>
              <a:t>Parkinson et al., 2007]</a:t>
            </a:r>
            <a:endParaRPr kumimoji="1" lang="ja-JP" altLang="en-US" dirty="0"/>
          </a:p>
        </p:txBody>
      </p:sp>
      <p:sp>
        <p:nvSpPr>
          <p:cNvPr id="17" name="右矢印 16"/>
          <p:cNvSpPr/>
          <p:nvPr/>
        </p:nvSpPr>
        <p:spPr bwMode="auto">
          <a:xfrm rot="14660259">
            <a:off x="5757138" y="2488920"/>
            <a:ext cx="1036885" cy="428628"/>
          </a:xfrm>
          <a:prstGeom prst="rightArrow">
            <a:avLst>
              <a:gd name="adj1" fmla="val 50000"/>
              <a:gd name="adj2" fmla="val 64984"/>
            </a:avLst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右矢印 14"/>
          <p:cNvSpPr/>
          <p:nvPr/>
        </p:nvSpPr>
        <p:spPr bwMode="auto">
          <a:xfrm rot="12226198">
            <a:off x="1407592" y="2783507"/>
            <a:ext cx="1421281" cy="464347"/>
          </a:xfrm>
          <a:prstGeom prst="rightArrow">
            <a:avLst>
              <a:gd name="adj1" fmla="val 50000"/>
              <a:gd name="adj2" fmla="val 64984"/>
            </a:avLst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16016" y="4422011"/>
            <a:ext cx="39580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Sub-Auroral Polarization Stream (SAPS) </a:t>
            </a:r>
          </a:p>
          <a:p>
            <a:r>
              <a:rPr kumimoji="1" lang="en-US" altLang="ja-JP" dirty="0" smtClean="0"/>
              <a:t>[Foster and Burke, EOS, 2002]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Correlated with geomagnetic activity </a:t>
            </a:r>
            <a:br>
              <a:rPr kumimoji="1" lang="en-US" altLang="ja-JP" dirty="0" smtClean="0"/>
            </a:br>
            <a:r>
              <a:rPr kumimoji="1" lang="en-US" altLang="ja-JP" dirty="0" smtClean="0"/>
              <a:t>[Foster and Vo, JGR, 2002]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lasts for ~10s of min to a few hours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Introduction:</a:t>
            </a:r>
            <a:br>
              <a:rPr kumimoji="1" lang="en-US" altLang="ja-JP" dirty="0" smtClean="0"/>
            </a:br>
            <a:r>
              <a:rPr kumimoji="1" lang="en-US" altLang="ja-JP" dirty="0" smtClean="0"/>
              <a:t>Dynamic aspects of SAPS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Hori et al., subauroral flow shear, SD2011 @Dartmouth College</a:t>
            </a:r>
            <a:endParaRPr kumimoji="0"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457200" y="5445224"/>
            <a:ext cx="8229600" cy="71173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SAPS </a:t>
            </a:r>
            <a:r>
              <a:rPr lang="en-US" altLang="ja-JP" dirty="0" smtClean="0"/>
              <a:t>is dynamic:  changes its shape and E-field/flow speed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1250"/>
            <a:ext cx="3960440" cy="24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539552" y="4581128"/>
            <a:ext cx="195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Foster et al. [2004]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187427" cy="405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156176" y="5085184"/>
            <a:ext cx="240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Makarevich</a:t>
            </a:r>
            <a:r>
              <a:rPr kumimoji="1" lang="en-US" altLang="ja-JP" dirty="0" smtClean="0"/>
              <a:t> et al. [2009]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24"/>
          <p:cNvGrpSpPr/>
          <p:nvPr/>
        </p:nvGrpSpPr>
        <p:grpSpPr>
          <a:xfrm>
            <a:off x="5004048" y="1484784"/>
            <a:ext cx="3600400" cy="3233589"/>
            <a:chOff x="3456709" y="23618849"/>
            <a:chExt cx="6967810" cy="6257925"/>
          </a:xfrm>
        </p:grpSpPr>
        <p:grpSp>
          <p:nvGrpSpPr>
            <p:cNvPr id="9" name="グループ化 42"/>
            <p:cNvGrpSpPr/>
            <p:nvPr/>
          </p:nvGrpSpPr>
          <p:grpSpPr>
            <a:xfrm>
              <a:off x="3456709" y="23618849"/>
              <a:ext cx="6967810" cy="6257925"/>
              <a:chOff x="14257909" y="8281145"/>
              <a:chExt cx="6967810" cy="6257925"/>
            </a:xfrm>
          </p:grpSpPr>
          <p:pic>
            <p:nvPicPr>
              <p:cNvPr id="29" name="図 28" descr="flow_shear_example1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257909" y="8281145"/>
                <a:ext cx="6543675" cy="62579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0" name="図 29" descr="colorbar_aug10_f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387519" y="9292232"/>
                <a:ext cx="838200" cy="51815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7" name="右矢印 26"/>
            <p:cNvSpPr/>
            <p:nvPr/>
          </p:nvSpPr>
          <p:spPr bwMode="auto">
            <a:xfrm rot="14660259">
              <a:off x="6828443" y="25754727"/>
              <a:ext cx="1036885" cy="464347"/>
            </a:xfrm>
            <a:prstGeom prst="rightArrow">
              <a:avLst>
                <a:gd name="adj1" fmla="val 50000"/>
                <a:gd name="adj2" fmla="val 64984"/>
              </a:avLst>
            </a:prstGeom>
            <a:solidFill>
              <a:srgbClr val="FFFF00">
                <a:alpha val="2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右矢印 27"/>
            <p:cNvSpPr/>
            <p:nvPr/>
          </p:nvSpPr>
          <p:spPr bwMode="auto">
            <a:xfrm rot="3882285">
              <a:off x="6466044" y="25970836"/>
              <a:ext cx="1036885" cy="464347"/>
            </a:xfrm>
            <a:prstGeom prst="rightArrow">
              <a:avLst>
                <a:gd name="adj1" fmla="val 50000"/>
                <a:gd name="adj2" fmla="val 64984"/>
              </a:avLst>
            </a:prstGeom>
            <a:solidFill>
              <a:srgbClr val="0000FF">
                <a:alpha val="2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2700" dirty="0" smtClean="0"/>
              <a:t>Introduction: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700" dirty="0" smtClean="0"/>
              <a:t>As a much more transient feature:</a:t>
            </a:r>
            <a:br>
              <a:rPr kumimoji="1" lang="en-US" altLang="ja-JP" sz="2700" dirty="0" smtClean="0"/>
            </a:br>
            <a:r>
              <a:rPr kumimoji="1" lang="en-US" altLang="ja-JP" sz="2700" dirty="0" smtClean="0"/>
              <a:t>Eastward-westward flow shear (</a:t>
            </a:r>
            <a:r>
              <a:rPr kumimoji="1" lang="en-US" altLang="ja-JP" sz="27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study</a:t>
            </a:r>
            <a:r>
              <a:rPr kumimoji="1" lang="en-US" altLang="ja-JP" sz="2700" dirty="0" smtClean="0"/>
              <a:t>)</a:t>
            </a:r>
            <a:endParaRPr kumimoji="1" lang="ja-JP" altLang="en-US" sz="27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Hori et al., subauroral flow shear, SD2011 @Dartmouth College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11EA-DA95-46B6-B336-83031D251743}" type="slidenum">
              <a:rPr lang="ja-JP" altLang="en-US" smtClean="0"/>
              <a:pPr/>
              <a:t>5</a:t>
            </a:fld>
            <a:endParaRPr lang="en-US" altLang="ja-JP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65" y="1412777"/>
            <a:ext cx="3143272" cy="303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直線矢印コネクタ 10"/>
          <p:cNvCxnSpPr/>
          <p:nvPr/>
        </p:nvCxnSpPr>
        <p:spPr bwMode="auto">
          <a:xfrm flipV="1">
            <a:off x="1580899" y="2924944"/>
            <a:ext cx="4647285" cy="5040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 bwMode="auto">
          <a:xfrm>
            <a:off x="1049147" y="2924944"/>
            <a:ext cx="531751" cy="57606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7004" y="4797152"/>
            <a:ext cx="8229600" cy="12241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We found that </a:t>
            </a:r>
            <a:r>
              <a:rPr lang="en-US" altLang="ja-JP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transient (~ a few tens of min) flow shear</a:t>
            </a:r>
            <a:r>
              <a:rPr lang="en-US" altLang="ja-JP" dirty="0" smtClean="0"/>
              <a:t>s emerge occasionally in dusk-evening sector by the King Salmon radar. </a:t>
            </a:r>
          </a:p>
          <a:p>
            <a:r>
              <a:rPr lang="en-US" altLang="ja-JP" dirty="0" smtClean="0"/>
              <a:t>The basic structure is quite </a:t>
            </a:r>
            <a:r>
              <a:rPr lang="en-US" altLang="ja-JP" u="sng" dirty="0" smtClean="0">
                <a:solidFill>
                  <a:schemeClr val="tx1"/>
                </a:solidFill>
              </a:rPr>
              <a:t>similar to the mirror channel reported by </a:t>
            </a:r>
            <a:r>
              <a:rPr lang="en-US" altLang="ja-JP" u="sng" dirty="0" err="1" smtClean="0">
                <a:solidFill>
                  <a:schemeClr val="tx1"/>
                </a:solidFill>
              </a:rPr>
              <a:t>Makarevich</a:t>
            </a:r>
            <a:r>
              <a:rPr lang="en-US" altLang="ja-JP" u="sng" dirty="0" smtClean="0">
                <a:solidFill>
                  <a:schemeClr val="tx1"/>
                </a:solidFill>
              </a:rPr>
              <a:t> et al. [2009], </a:t>
            </a:r>
            <a:r>
              <a:rPr lang="en-US" altLang="ja-JP" dirty="0" smtClean="0">
                <a:solidFill>
                  <a:schemeClr val="tx1"/>
                </a:solidFill>
              </a:rPr>
              <a:t>b</a:t>
            </a:r>
            <a:r>
              <a:rPr lang="en-US" altLang="ja-JP" dirty="0" smtClean="0"/>
              <a:t>ut </a:t>
            </a:r>
            <a:r>
              <a:rPr lang="en-US" altLang="ja-JP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emerging in earlier local time </a:t>
            </a:r>
            <a:r>
              <a:rPr lang="en-US" altLang="ja-JP" dirty="0" smtClean="0"/>
              <a:t>.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5051" y="1340768"/>
            <a:ext cx="4719294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study:</a:t>
            </a:r>
            <a:endParaRPr kumimoji="1" lang="en-US" altLang="ja-JP" sz="2000" dirty="0" smtClean="0">
              <a:solidFill>
                <a:srgbClr val="FFC000"/>
              </a:solidFill>
            </a:endParaRPr>
          </a:p>
          <a:p>
            <a:pPr marL="358775" lvl="1" indent="-174625">
              <a:buFont typeface="Arial" pitchFamily="34" charset="0"/>
              <a:buChar char="•"/>
            </a:pPr>
            <a:endParaRPr kumimoji="1" lang="en-US" altLang="ja-JP" sz="2000" dirty="0" smtClean="0"/>
          </a:p>
          <a:p>
            <a:pPr marL="358775" lvl="1" indent="-174625">
              <a:buFont typeface="Arial" pitchFamily="34" charset="0"/>
              <a:buChar char="•"/>
            </a:pPr>
            <a:r>
              <a:rPr kumimoji="1" lang="en-US" altLang="ja-JP" sz="2000" dirty="0" smtClean="0"/>
              <a:t>What conditions/phenomena flow shears correlate ?</a:t>
            </a:r>
          </a:p>
          <a:p>
            <a:pPr marL="358775" lvl="1" indent="-174625">
              <a:buFont typeface="Arial" pitchFamily="34" charset="0"/>
              <a:buChar char="•"/>
            </a:pPr>
            <a:r>
              <a:rPr kumimoji="1" lang="en-US" altLang="ja-JP" sz="2000" dirty="0" smtClean="0"/>
              <a:t>How is this flow structure generated?</a:t>
            </a:r>
          </a:p>
          <a:p>
            <a:pPr marL="358775" lvl="1" indent="-174625">
              <a:buFont typeface="Arial" pitchFamily="34" charset="0"/>
              <a:buChar char="•"/>
            </a:pPr>
            <a:r>
              <a:rPr kumimoji="1" lang="en-US" altLang="ja-JP" sz="2000" dirty="0" smtClean="0"/>
              <a:t>…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94260" y="4293096"/>
            <a:ext cx="8497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Flow away from radar</a:t>
            </a:r>
            <a:br>
              <a:rPr kumimoji="1" lang="en-US" altLang="ja-JP" sz="1100" dirty="0" smtClean="0"/>
            </a:br>
            <a:r>
              <a:rPr kumimoji="1" lang="en-US" altLang="ja-JP" sz="1100" dirty="0" smtClean="0"/>
              <a:t>(westward)</a:t>
            </a:r>
            <a:endParaRPr kumimoji="1" lang="ja-JP" altLang="en-US" sz="11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48809" y="1484785"/>
            <a:ext cx="809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Flow toward  radar</a:t>
            </a:r>
            <a:br>
              <a:rPr kumimoji="1" lang="en-US" altLang="ja-JP" sz="1100" dirty="0" smtClean="0"/>
            </a:br>
            <a:r>
              <a:rPr kumimoji="1" lang="en-US" altLang="ja-JP" sz="1100" dirty="0" smtClean="0"/>
              <a:t>(eastward)</a:t>
            </a:r>
            <a:endParaRPr kumimoji="1" lang="ja-JP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24"/>
          <p:cNvGrpSpPr/>
          <p:nvPr/>
        </p:nvGrpSpPr>
        <p:grpSpPr>
          <a:xfrm>
            <a:off x="1835696" y="1196751"/>
            <a:ext cx="4824536" cy="4449293"/>
            <a:chOff x="1962579" y="1534886"/>
            <a:chExt cx="2952571" cy="2722926"/>
          </a:xfrm>
        </p:grpSpPr>
        <p:pic>
          <p:nvPicPr>
            <p:cNvPr id="9" name="コンテンツ プレースホルダ 8" descr="070810_0900_ksrfov_rapidmag.png"/>
            <p:cNvPicPr>
              <a:picLocks noChangeAspect="1"/>
            </p:cNvPicPr>
            <p:nvPr/>
          </p:nvPicPr>
          <p:blipFill>
            <a:blip r:embed="rId2" cstate="print"/>
            <a:srcRect t="6655"/>
            <a:stretch>
              <a:fillRect/>
            </a:stretch>
          </p:blipFill>
          <p:spPr bwMode="auto">
            <a:xfrm>
              <a:off x="1962579" y="1534886"/>
              <a:ext cx="2952571" cy="272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フリーフォーム 10"/>
            <p:cNvSpPr/>
            <p:nvPr/>
          </p:nvSpPr>
          <p:spPr>
            <a:xfrm>
              <a:off x="2571542" y="2243766"/>
              <a:ext cx="859681" cy="1209397"/>
            </a:xfrm>
            <a:custGeom>
              <a:avLst/>
              <a:gdLst>
                <a:gd name="connsiteX0" fmla="*/ 970722 w 1000539"/>
                <a:gd name="connsiteY0" fmla="*/ 705678 h 1648239"/>
                <a:gd name="connsiteX1" fmla="*/ 930965 w 1000539"/>
                <a:gd name="connsiteY1" fmla="*/ 1172817 h 1648239"/>
                <a:gd name="connsiteX2" fmla="*/ 553278 w 1000539"/>
                <a:gd name="connsiteY2" fmla="*/ 1639956 h 1648239"/>
                <a:gd name="connsiteX3" fmla="*/ 66261 w 1000539"/>
                <a:gd name="connsiteY3" fmla="*/ 1222513 h 1648239"/>
                <a:gd name="connsiteX4" fmla="*/ 155713 w 1000539"/>
                <a:gd name="connsiteY4" fmla="*/ 427382 h 1648239"/>
                <a:gd name="connsiteX5" fmla="*/ 612913 w 1000539"/>
                <a:gd name="connsiteY5" fmla="*/ 0 h 1648239"/>
                <a:gd name="connsiteX6" fmla="*/ 612913 w 1000539"/>
                <a:gd name="connsiteY6" fmla="*/ 0 h 164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539" h="1648239">
                  <a:moveTo>
                    <a:pt x="970722" y="705678"/>
                  </a:moveTo>
                  <a:cubicBezTo>
                    <a:pt x="985630" y="861391"/>
                    <a:pt x="1000539" y="1017104"/>
                    <a:pt x="930965" y="1172817"/>
                  </a:cubicBezTo>
                  <a:cubicBezTo>
                    <a:pt x="861391" y="1328530"/>
                    <a:pt x="697395" y="1631673"/>
                    <a:pt x="553278" y="1639956"/>
                  </a:cubicBezTo>
                  <a:cubicBezTo>
                    <a:pt x="409161" y="1648239"/>
                    <a:pt x="132522" y="1424609"/>
                    <a:pt x="66261" y="1222513"/>
                  </a:cubicBezTo>
                  <a:cubicBezTo>
                    <a:pt x="0" y="1020417"/>
                    <a:pt x="64604" y="631134"/>
                    <a:pt x="155713" y="427382"/>
                  </a:cubicBezTo>
                  <a:cubicBezTo>
                    <a:pt x="246822" y="223630"/>
                    <a:pt x="612913" y="0"/>
                    <a:pt x="612913" y="0"/>
                  </a:cubicBezTo>
                  <a:lnTo>
                    <a:pt x="612913" y="0"/>
                  </a:lnTo>
                </a:path>
              </a:pathLst>
            </a:cu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" name="フリーフォーム 11"/>
            <p:cNvSpPr/>
            <p:nvPr/>
          </p:nvSpPr>
          <p:spPr bwMode="auto">
            <a:xfrm>
              <a:off x="3271379" y="2339024"/>
              <a:ext cx="948694" cy="1288051"/>
            </a:xfrm>
            <a:custGeom>
              <a:avLst/>
              <a:gdLst>
                <a:gd name="connsiteX0" fmla="*/ 331939 w 1396652"/>
                <a:gd name="connsiteY0" fmla="*/ 776613 h 2054268"/>
                <a:gd name="connsiteX1" fmla="*/ 118997 w 1396652"/>
                <a:gd name="connsiteY1" fmla="*/ 1402915 h 2054268"/>
                <a:gd name="connsiteX2" fmla="*/ 118997 w 1396652"/>
                <a:gd name="connsiteY2" fmla="*/ 1966586 h 2054268"/>
                <a:gd name="connsiteX3" fmla="*/ 832981 w 1396652"/>
                <a:gd name="connsiteY3" fmla="*/ 1929008 h 2054268"/>
                <a:gd name="connsiteX4" fmla="*/ 1296444 w 1396652"/>
                <a:gd name="connsiteY4" fmla="*/ 1340285 h 2054268"/>
                <a:gd name="connsiteX5" fmla="*/ 1334022 w 1396652"/>
                <a:gd name="connsiteY5" fmla="*/ 538619 h 2054268"/>
                <a:gd name="connsiteX6" fmla="*/ 920663 w 1396652"/>
                <a:gd name="connsiteY6" fmla="*/ 0 h 2054268"/>
                <a:gd name="connsiteX7" fmla="*/ 920663 w 1396652"/>
                <a:gd name="connsiteY7" fmla="*/ 0 h 205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6652" h="2054268">
                  <a:moveTo>
                    <a:pt x="331939" y="776613"/>
                  </a:moveTo>
                  <a:cubicBezTo>
                    <a:pt x="243213" y="990599"/>
                    <a:pt x="154487" y="1204586"/>
                    <a:pt x="118997" y="1402915"/>
                  </a:cubicBezTo>
                  <a:cubicBezTo>
                    <a:pt x="83507" y="1601244"/>
                    <a:pt x="0" y="1878904"/>
                    <a:pt x="118997" y="1966586"/>
                  </a:cubicBezTo>
                  <a:cubicBezTo>
                    <a:pt x="237994" y="2054268"/>
                    <a:pt x="636740" y="2033392"/>
                    <a:pt x="832981" y="1929008"/>
                  </a:cubicBezTo>
                  <a:cubicBezTo>
                    <a:pt x="1029222" y="1824625"/>
                    <a:pt x="1212937" y="1572016"/>
                    <a:pt x="1296444" y="1340285"/>
                  </a:cubicBezTo>
                  <a:cubicBezTo>
                    <a:pt x="1379951" y="1108554"/>
                    <a:pt x="1396652" y="762000"/>
                    <a:pt x="1334022" y="538619"/>
                  </a:cubicBezTo>
                  <a:cubicBezTo>
                    <a:pt x="1271392" y="315238"/>
                    <a:pt x="920663" y="0"/>
                    <a:pt x="920663" y="0"/>
                  </a:cubicBezTo>
                  <a:lnTo>
                    <a:pt x="920663" y="0"/>
                  </a:lnTo>
                </a:path>
              </a:pathLst>
            </a:cu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181626" y="2020645"/>
              <a:ext cx="635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AMD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323778" y="2153466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0000FF"/>
                  </a:solidFill>
                </a:rPr>
                <a:t>NOK</a:t>
              </a:r>
              <a:endParaRPr kumimoji="1" lang="ja-JP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233479" y="2604965"/>
              <a:ext cx="494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66FF"/>
                  </a:solidFill>
                </a:rPr>
                <a:t>TIK</a:t>
              </a:r>
              <a:endParaRPr kumimoji="1" lang="ja-JP" altLang="en-US" sz="1600" dirty="0">
                <a:solidFill>
                  <a:srgbClr val="FF66FF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233479" y="2989574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PBK</a:t>
              </a:r>
              <a:endParaRPr kumimoji="1" lang="ja-JP" altLang="en-US" sz="16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587975" y="1566517"/>
              <a:ext cx="1309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AACGM </a:t>
              </a:r>
              <a:r>
                <a:rPr lang="en-US" altLang="ja-JP" sz="1400" dirty="0" err="1" smtClean="0"/>
                <a:t>coords</a:t>
              </a:r>
              <a:r>
                <a:rPr lang="en-US" altLang="ja-JP" sz="1400" dirty="0" smtClean="0"/>
                <a:t>.</a:t>
              </a:r>
              <a:endParaRPr kumimoji="1" lang="ja-JP" altLang="en-US" sz="140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Observation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Hori et al., subauroral flow shear, SD2011 @Dartmouth College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EDE1-2E98-4E09-AFF7-ABA0EFDAB4D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4941168"/>
            <a:ext cx="26688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RapidMAG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: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Northern coast of Russia (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AMD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,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NOK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,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D03CD"/>
                </a:solidFill>
                <a:effectLst/>
                <a:uLnTx/>
                <a:uFillTx/>
              </a:rPr>
              <a:t>TIK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,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PBK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)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  <a:p>
            <a:pPr marL="263525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altLang="ja-JP" sz="1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sym typeface="Wingdings" pitchFamily="2" charset="2"/>
              </a:rPr>
              <a:t>Can monitor the DP2/large-scale convection variation</a:t>
            </a:r>
            <a:endParaRPr kumimoji="0" lang="en-US" altLang="ja-JP" sz="1200" b="1" i="0" u="sng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64088" y="5013176"/>
            <a:ext cx="26688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King Salmon (KSR) HF radar</a:t>
            </a: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</a:rPr>
              <a:t>Eastward-Westward ionospheric flows at Magnetic Latitude </a:t>
            </a: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</a:rPr>
              <a:t>&gt; 60 deg</a:t>
            </a:r>
          </a:p>
          <a:p>
            <a:pPr marL="263525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1" lang="en-US" altLang="ja-JP" sz="1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sym typeface="Wingdings" pitchFamily="2" charset="2"/>
              </a:rPr>
              <a:t>Provides lat./</a:t>
            </a:r>
            <a:r>
              <a:rPr kumimoji="1" lang="en-US" altLang="ja-JP" sz="1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sym typeface="Wingdings" pitchFamily="2" charset="2"/>
              </a:rPr>
              <a:t>lon</a:t>
            </a:r>
            <a:r>
              <a:rPr kumimoji="1" lang="en-US" altLang="ja-JP" sz="1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sym typeface="Wingdings" pitchFamily="2" charset="2"/>
              </a:rPr>
              <a:t>. structure of flows </a:t>
            </a:r>
            <a:endParaRPr kumimoji="1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rot="10800000">
            <a:off x="3275856" y="4653136"/>
            <a:ext cx="2088232" cy="4320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 example of flow shear 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2011/6/2</a:t>
            </a:r>
            <a:endParaRPr 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Hori et al., subauroral flow shear, SD2011 @Dartmouth College</a:t>
            </a:r>
            <a:endParaRPr kumimoji="0"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 dirty="0"/>
          </a:p>
        </p:txBody>
      </p:sp>
      <p:pic>
        <p:nvPicPr>
          <p:cNvPr id="7" name="sd_ksr_movie1_0810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435100"/>
            <a:ext cx="4267200" cy="4505325"/>
          </a:xfrm>
          <a:prstGeom prst="rect">
            <a:avLst/>
          </a:prstGeom>
        </p:spPr>
      </p:pic>
      <p:pic>
        <p:nvPicPr>
          <p:cNvPr id="8" name="図 7" descr="vlos_color_b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412776"/>
            <a:ext cx="1296144" cy="3888432"/>
          </a:xfrm>
          <a:prstGeom prst="rect">
            <a:avLst/>
          </a:prstGeom>
        </p:spPr>
      </p:pic>
      <p:sp>
        <p:nvSpPr>
          <p:cNvPr id="9" name="右中かっこ 8"/>
          <p:cNvSpPr/>
          <p:nvPr/>
        </p:nvSpPr>
        <p:spPr>
          <a:xfrm>
            <a:off x="7452320" y="1484784"/>
            <a:ext cx="216024" cy="792088"/>
          </a:xfrm>
          <a:prstGeom prst="rightBrace">
            <a:avLst>
              <a:gd name="adj1" fmla="val 48265"/>
              <a:gd name="adj2" fmla="val 303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96336" y="1484784"/>
            <a:ext cx="10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eastward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Case study:</a:t>
            </a:r>
            <a:br>
              <a:rPr kumimoji="1" lang="en-US" altLang="ja-JP" dirty="0" smtClean="0"/>
            </a:br>
            <a:r>
              <a:rPr lang="en-US" altLang="ja-JP" dirty="0" smtClean="0"/>
              <a:t>KSR Doppler vel. and </a:t>
            </a:r>
            <a:r>
              <a:rPr lang="en-US" altLang="ja-JP" dirty="0" err="1" smtClean="0"/>
              <a:t>geomag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Hori et al., subauroral flow shear, SD2011 @Dartmouth College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EDE1-2E98-4E09-AFF7-ABA0EFDAB4D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4283968" y="3933056"/>
            <a:ext cx="4680520" cy="223224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Two transient flow shears (FSs)</a:t>
            </a:r>
          </a:p>
          <a:p>
            <a:pPr lvl="1"/>
            <a:r>
              <a:rPr lang="en-US" altLang="ja-JP" dirty="0" smtClean="0"/>
              <a:t>Fast w</a:t>
            </a:r>
            <a:r>
              <a:rPr kumimoji="1" lang="en-US" altLang="ja-JP" dirty="0" smtClean="0"/>
              <a:t>estward / slow eastward flow on higher/lower lat.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ide</a:t>
            </a:r>
          </a:p>
          <a:p>
            <a:pPr lvl="1"/>
            <a:r>
              <a:rPr lang="en-US" altLang="ja-JP" sz="1700" dirty="0" smtClean="0"/>
              <a:t>1</a:t>
            </a:r>
            <a:r>
              <a:rPr lang="en-US" altLang="ja-JP" sz="1700" baseline="30000" dirty="0" smtClean="0"/>
              <a:t>st</a:t>
            </a:r>
            <a:r>
              <a:rPr lang="en-US" altLang="ja-JP" sz="1700" dirty="0" smtClean="0"/>
              <a:t> FS: on a small intensification of AL </a:t>
            </a:r>
          </a:p>
          <a:p>
            <a:pPr lvl="1"/>
            <a:r>
              <a:rPr kumimoji="1" lang="en-US" altLang="ja-JP" sz="1700" dirty="0" smtClean="0"/>
              <a:t>2</a:t>
            </a:r>
            <a:r>
              <a:rPr kumimoji="1" lang="en-US" altLang="ja-JP" sz="1700" baseline="30000" dirty="0" smtClean="0"/>
              <a:t>nd</a:t>
            </a:r>
            <a:r>
              <a:rPr kumimoji="1" lang="en-US" altLang="ja-JP" sz="1700" dirty="0" smtClean="0"/>
              <a:t> FS: DP2 decay during late recovery phase</a:t>
            </a:r>
          </a:p>
          <a:p>
            <a:r>
              <a:rPr kumimoji="1" lang="en-US" altLang="ja-JP" dirty="0" smtClean="0"/>
              <a:t>Velocity shear</a:t>
            </a:r>
            <a:r>
              <a:rPr lang="en-US" altLang="ja-JP" dirty="0" smtClean="0"/>
              <a:t> aligned to the L-shell direction (constant </a:t>
            </a:r>
            <a:r>
              <a:rPr lang="en-US" altLang="ja-JP" dirty="0" err="1" smtClean="0"/>
              <a:t>Mlat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en-US" altLang="ja-JP" dirty="0" smtClean="0"/>
              <a:t>Likely a L-shell aligned flow structure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620726" y="1409130"/>
            <a:ext cx="3519226" cy="4900189"/>
            <a:chOff x="15266021" y="21043851"/>
            <a:chExt cx="7524750" cy="10477500"/>
          </a:xfrm>
        </p:grpSpPr>
        <p:pic>
          <p:nvPicPr>
            <p:cNvPr id="7" name="図 6" descr="agu10_rti_pl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66021" y="21043851"/>
              <a:ext cx="7524750" cy="10477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8" name="直線コネクタ 7"/>
            <p:cNvCxnSpPr/>
            <p:nvPr/>
          </p:nvCxnSpPr>
          <p:spPr>
            <a:xfrm rot="5400000" flipH="1" flipV="1">
              <a:off x="13213793" y="26120415"/>
              <a:ext cx="9433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5400000" flipH="1" flipV="1">
              <a:off x="13560185" y="26161359"/>
              <a:ext cx="9433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5400000" flipH="1" flipV="1">
              <a:off x="14595593" y="26151479"/>
              <a:ext cx="9433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 flipH="1" flipV="1">
              <a:off x="15734073" y="26165127"/>
              <a:ext cx="9433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24"/>
          <p:cNvGrpSpPr/>
          <p:nvPr/>
        </p:nvGrpSpPr>
        <p:grpSpPr>
          <a:xfrm>
            <a:off x="4932040" y="1052736"/>
            <a:ext cx="2561935" cy="2726736"/>
            <a:chOff x="4860032" y="1025248"/>
            <a:chExt cx="3137999" cy="3339856"/>
          </a:xfrm>
        </p:grpSpPr>
        <p:pic>
          <p:nvPicPr>
            <p:cNvPr id="13" name="図 12" descr="20100810_0816_ksr_fanplo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2" y="1268760"/>
              <a:ext cx="3137999" cy="3096344"/>
            </a:xfrm>
            <a:prstGeom prst="rect">
              <a:avLst/>
            </a:prstGeom>
            <a:ln w="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5" name="直線コネクタ 14"/>
            <p:cNvCxnSpPr/>
            <p:nvPr/>
          </p:nvCxnSpPr>
          <p:spPr>
            <a:xfrm rot="5400000">
              <a:off x="5538085" y="2596102"/>
              <a:ext cx="2218414" cy="38166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>
              <a:off x="5800478" y="2468881"/>
              <a:ext cx="2115044" cy="7394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 rot="18055102">
              <a:off x="6574334" y="1195006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bm04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18055102">
              <a:off x="6973386" y="1339023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b</a:t>
              </a:r>
              <a:r>
                <a:rPr kumimoji="1" lang="en-US" altLang="ja-JP" dirty="0" smtClean="0"/>
                <a:t>m07</a:t>
              </a: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6948264" y="3429000"/>
            <a:ext cx="817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AACGM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 rot="20006887">
            <a:off x="4964983" y="2868907"/>
            <a:ext cx="94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20hMLT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 rot="20661919">
            <a:off x="4748382" y="1963577"/>
            <a:ext cx="94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19hMLT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88224" y="35730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36296" y="27089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70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Latitudinal velocity structure of an ordinary SAPS and a SAPS with flow shear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2011/6/2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Hori et al., subauroral flow shear, SD2011 @Dartmouth College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EDE1-2E98-4E09-AFF7-ABA0EFDAB4D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6300192" y="1219200"/>
            <a:ext cx="2664296" cy="4937760"/>
          </a:xfrm>
        </p:spPr>
        <p:txBody>
          <a:bodyPr/>
          <a:lstStyle/>
          <a:p>
            <a:r>
              <a:rPr kumimoji="1" lang="en-US" altLang="ja-JP" dirty="0" smtClean="0"/>
              <a:t>The westward flow slows down on the flow shear emergence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SAPS consists of h</a:t>
            </a:r>
            <a:r>
              <a:rPr kumimoji="1" lang="en-US" altLang="ja-JP" dirty="0" smtClean="0"/>
              <a:t>igher-lat. portion and lower-lat. </a:t>
            </a:r>
            <a:r>
              <a:rPr lang="en-US" altLang="ja-JP" dirty="0" smtClean="0"/>
              <a:t>p</a:t>
            </a:r>
            <a:r>
              <a:rPr kumimoji="1" lang="en-US" altLang="ja-JP" dirty="0" smtClean="0"/>
              <a:t>ortion?</a:t>
            </a:r>
            <a:endParaRPr kumimoji="1" lang="ja-JP" altLang="en-US" dirty="0"/>
          </a:p>
        </p:txBody>
      </p:sp>
      <p:pic>
        <p:nvPicPr>
          <p:cNvPr id="7" name="コンテンツ プレースホルダ 6" descr="MLT198_0754_0808_sdv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50" y="1484784"/>
            <a:ext cx="6000750" cy="42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8.3|8.9|38.7|4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3974</TotalTime>
  <Words>1403</Words>
  <Application>Microsoft Office PowerPoint</Application>
  <PresentationFormat>画面に合わせる (4:3)</PresentationFormat>
  <Paragraphs>259</Paragraphs>
  <Slides>20</Slides>
  <Notes>7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Origin</vt:lpstr>
      <vt:lpstr>Sub-auroral flow shear observed by King Salmon HF radar and RapidMAG</vt:lpstr>
      <vt:lpstr>Contents</vt:lpstr>
      <vt:lpstr>Introduction: As a more transient convection feature: Duskside fast westward flow  SAPS</vt:lpstr>
      <vt:lpstr>Introduction: Dynamic aspects of SAPS</vt:lpstr>
      <vt:lpstr>Introduction: As a much more transient feature: Eastward-westward flow shear (present study)</vt:lpstr>
      <vt:lpstr>Observation</vt:lpstr>
      <vt:lpstr>An example of flow shear </vt:lpstr>
      <vt:lpstr>Case study: KSR Doppler vel. and geomag.</vt:lpstr>
      <vt:lpstr>Latitudinal velocity structure of an ordinary SAPS and a SAPS with flow shear</vt:lpstr>
      <vt:lpstr>Comparison with auroral oval latitude simultaneously observed by NOAA/POES</vt:lpstr>
      <vt:lpstr>Statistical study</vt:lpstr>
      <vt:lpstr>Statistics: Position of flow shears</vt:lpstr>
      <vt:lpstr>Statistics: Duration of flow shears</vt:lpstr>
      <vt:lpstr>Comparison with auroral oval latitude simultaneously observed by NOAA/POES</vt:lpstr>
      <vt:lpstr>v.s. e- precipitation (electron aurora) bounrary</vt:lpstr>
      <vt:lpstr>v.s. Precipitating RC/PS ion boundary</vt:lpstr>
      <vt:lpstr>v.s. Trapped RC ion boundary</vt:lpstr>
      <vt:lpstr>Statistics: Substorm or DP2 decay</vt:lpstr>
      <vt:lpstr>Interpretation: Emergence of R2 FAC/convection vortex</vt:lpstr>
      <vt:lpstr>Conclusion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horit</dc:creator>
  <cp:lastModifiedBy>hori</cp:lastModifiedBy>
  <cp:revision>134</cp:revision>
  <dcterms:created xsi:type="dcterms:W3CDTF">2011-03-24T03:49:05Z</dcterms:created>
  <dcterms:modified xsi:type="dcterms:W3CDTF">2011-06-02T15:25:49Z</dcterms:modified>
</cp:coreProperties>
</file>